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58" r:id="rId3"/>
    <p:sldId id="259" r:id="rId4"/>
    <p:sldId id="260" r:id="rId5"/>
    <p:sldId id="261" r:id="rId6"/>
    <p:sldId id="262" r:id="rId7"/>
    <p:sldId id="263" r:id="rId8"/>
    <p:sldId id="264" r:id="rId9"/>
    <p:sldId id="265" r:id="rId10"/>
    <p:sldId id="266" r:id="rId11"/>
    <p:sldId id="267" r:id="rId12"/>
    <p:sldId id="270" r:id="rId13"/>
    <p:sldId id="269" r:id="rId14"/>
    <p:sldId id="271" r:id="rId15"/>
    <p:sldId id="272" r:id="rId16"/>
    <p:sldId id="273" r:id="rId17"/>
    <p:sldId id="274" r:id="rId18"/>
    <p:sldId id="27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332BDD-F0A6-4435-B393-FF93086D04AC}" type="datetimeFigureOut">
              <a:rPr lang="en-US" smtClean="0"/>
              <a:t>5/17/2023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CA686A-B77E-4920-9994-7D531C0AFBD4}" type="slidenum">
              <a:rPr lang="en-US" smtClean="0"/>
              <a:t>‹#›</a:t>
            </a:fld>
            <a:endParaRPr lang="en-US"/>
          </a:p>
        </p:txBody>
      </p:sp>
    </p:spTree>
    <p:extLst>
      <p:ext uri="{BB962C8B-B14F-4D97-AF65-F5344CB8AC3E}">
        <p14:creationId xmlns:p14="http://schemas.microsoft.com/office/powerpoint/2010/main" val="3839317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3</a:t>
            </a:fld>
            <a:endParaRPr lang="en-US"/>
          </a:p>
        </p:txBody>
      </p:sp>
    </p:spTree>
    <p:extLst>
      <p:ext uri="{BB962C8B-B14F-4D97-AF65-F5344CB8AC3E}">
        <p14:creationId xmlns:p14="http://schemas.microsoft.com/office/powerpoint/2010/main" val="928740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12</a:t>
            </a:fld>
            <a:endParaRPr lang="en-US"/>
          </a:p>
        </p:txBody>
      </p:sp>
    </p:spTree>
    <p:extLst>
      <p:ext uri="{BB962C8B-B14F-4D97-AF65-F5344CB8AC3E}">
        <p14:creationId xmlns:p14="http://schemas.microsoft.com/office/powerpoint/2010/main" val="1923591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13</a:t>
            </a:fld>
            <a:endParaRPr lang="en-US"/>
          </a:p>
        </p:txBody>
      </p:sp>
    </p:spTree>
    <p:extLst>
      <p:ext uri="{BB962C8B-B14F-4D97-AF65-F5344CB8AC3E}">
        <p14:creationId xmlns:p14="http://schemas.microsoft.com/office/powerpoint/2010/main" val="3127377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14</a:t>
            </a:fld>
            <a:endParaRPr lang="en-US"/>
          </a:p>
        </p:txBody>
      </p:sp>
    </p:spTree>
    <p:extLst>
      <p:ext uri="{BB962C8B-B14F-4D97-AF65-F5344CB8AC3E}">
        <p14:creationId xmlns:p14="http://schemas.microsoft.com/office/powerpoint/2010/main" val="3786024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15</a:t>
            </a:fld>
            <a:endParaRPr lang="en-US"/>
          </a:p>
        </p:txBody>
      </p:sp>
    </p:spTree>
    <p:extLst>
      <p:ext uri="{BB962C8B-B14F-4D97-AF65-F5344CB8AC3E}">
        <p14:creationId xmlns:p14="http://schemas.microsoft.com/office/powerpoint/2010/main" val="321791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16</a:t>
            </a:fld>
            <a:endParaRPr lang="en-US"/>
          </a:p>
        </p:txBody>
      </p:sp>
    </p:spTree>
    <p:extLst>
      <p:ext uri="{BB962C8B-B14F-4D97-AF65-F5344CB8AC3E}">
        <p14:creationId xmlns:p14="http://schemas.microsoft.com/office/powerpoint/2010/main" val="1338903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17</a:t>
            </a:fld>
            <a:endParaRPr lang="en-US"/>
          </a:p>
        </p:txBody>
      </p:sp>
    </p:spTree>
    <p:extLst>
      <p:ext uri="{BB962C8B-B14F-4D97-AF65-F5344CB8AC3E}">
        <p14:creationId xmlns:p14="http://schemas.microsoft.com/office/powerpoint/2010/main" val="3289858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4</a:t>
            </a:fld>
            <a:endParaRPr lang="en-US"/>
          </a:p>
        </p:txBody>
      </p:sp>
    </p:spTree>
    <p:extLst>
      <p:ext uri="{BB962C8B-B14F-4D97-AF65-F5344CB8AC3E}">
        <p14:creationId xmlns:p14="http://schemas.microsoft.com/office/powerpoint/2010/main" val="3958784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5</a:t>
            </a:fld>
            <a:endParaRPr lang="en-US"/>
          </a:p>
        </p:txBody>
      </p:sp>
    </p:spTree>
    <p:extLst>
      <p:ext uri="{BB962C8B-B14F-4D97-AF65-F5344CB8AC3E}">
        <p14:creationId xmlns:p14="http://schemas.microsoft.com/office/powerpoint/2010/main" val="902340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6</a:t>
            </a:fld>
            <a:endParaRPr lang="en-US"/>
          </a:p>
        </p:txBody>
      </p:sp>
    </p:spTree>
    <p:extLst>
      <p:ext uri="{BB962C8B-B14F-4D97-AF65-F5344CB8AC3E}">
        <p14:creationId xmlns:p14="http://schemas.microsoft.com/office/powerpoint/2010/main" val="3792495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7</a:t>
            </a:fld>
            <a:endParaRPr lang="en-US"/>
          </a:p>
        </p:txBody>
      </p:sp>
    </p:spTree>
    <p:extLst>
      <p:ext uri="{BB962C8B-B14F-4D97-AF65-F5344CB8AC3E}">
        <p14:creationId xmlns:p14="http://schemas.microsoft.com/office/powerpoint/2010/main" val="674145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8</a:t>
            </a:fld>
            <a:endParaRPr lang="en-US"/>
          </a:p>
        </p:txBody>
      </p:sp>
    </p:spTree>
    <p:extLst>
      <p:ext uri="{BB962C8B-B14F-4D97-AF65-F5344CB8AC3E}">
        <p14:creationId xmlns:p14="http://schemas.microsoft.com/office/powerpoint/2010/main" val="1771356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9</a:t>
            </a:fld>
            <a:endParaRPr lang="en-US"/>
          </a:p>
        </p:txBody>
      </p:sp>
    </p:spTree>
    <p:extLst>
      <p:ext uri="{BB962C8B-B14F-4D97-AF65-F5344CB8AC3E}">
        <p14:creationId xmlns:p14="http://schemas.microsoft.com/office/powerpoint/2010/main" val="2631954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10</a:t>
            </a:fld>
            <a:endParaRPr lang="en-US"/>
          </a:p>
        </p:txBody>
      </p:sp>
    </p:spTree>
    <p:extLst>
      <p:ext uri="{BB962C8B-B14F-4D97-AF65-F5344CB8AC3E}">
        <p14:creationId xmlns:p14="http://schemas.microsoft.com/office/powerpoint/2010/main" val="1081124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2 ستاره مراحل اصلی هستند</a:t>
            </a:r>
            <a:endParaRPr lang="en-US" dirty="0"/>
          </a:p>
        </p:txBody>
      </p:sp>
      <p:sp>
        <p:nvSpPr>
          <p:cNvPr id="4" name="Slide Number Placeholder 3"/>
          <p:cNvSpPr>
            <a:spLocks noGrp="1"/>
          </p:cNvSpPr>
          <p:nvPr>
            <p:ph type="sldNum" sz="quarter" idx="5"/>
          </p:nvPr>
        </p:nvSpPr>
        <p:spPr/>
        <p:txBody>
          <a:bodyPr/>
          <a:lstStyle/>
          <a:p>
            <a:fld id="{33CA686A-B77E-4920-9994-7D531C0AFBD4}" type="slidenum">
              <a:rPr lang="en-US" smtClean="0"/>
              <a:t>11</a:t>
            </a:fld>
            <a:endParaRPr lang="en-US"/>
          </a:p>
        </p:txBody>
      </p:sp>
    </p:spTree>
    <p:extLst>
      <p:ext uri="{BB962C8B-B14F-4D97-AF65-F5344CB8AC3E}">
        <p14:creationId xmlns:p14="http://schemas.microsoft.com/office/powerpoint/2010/main" val="16710585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5/17/2023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5/17/2023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5/17/2023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5/17/2023</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5/17/2023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5/17/2023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5/17/2023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5/17/2023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5/17/2023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5/17/2023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5/17/2023</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B6E17-C3DA-2810-3562-E12800C8D867}"/>
              </a:ext>
            </a:extLst>
          </p:cNvPr>
          <p:cNvSpPr>
            <a:spLocks noGrp="1"/>
          </p:cNvSpPr>
          <p:nvPr>
            <p:ph type="ctrTitle"/>
          </p:nvPr>
        </p:nvSpPr>
        <p:spPr>
          <a:xfrm>
            <a:off x="1223966" y="598098"/>
            <a:ext cx="8825658" cy="2677648"/>
          </a:xfrm>
        </p:spPr>
        <p:txBody>
          <a:bodyPr/>
          <a:lstStyle/>
          <a:p>
            <a:pPr algn="ctr"/>
            <a:r>
              <a:rPr lang="en-US" sz="3200" dirty="0"/>
              <a:t>Utilization of Merge-Sorting Method to Improve Stitching Efficiency in Multi-Scene Image Stitching </a:t>
            </a:r>
          </a:p>
        </p:txBody>
      </p:sp>
      <p:sp>
        <p:nvSpPr>
          <p:cNvPr id="3" name="Subtitle 2">
            <a:extLst>
              <a:ext uri="{FF2B5EF4-FFF2-40B4-BE49-F238E27FC236}">
                <a16:creationId xmlns:a16="http://schemas.microsoft.com/office/drawing/2014/main" id="{21B4889C-9AFE-E2E4-9968-8056C3290AF5}"/>
              </a:ext>
            </a:extLst>
          </p:cNvPr>
          <p:cNvSpPr>
            <a:spLocks noGrp="1"/>
          </p:cNvSpPr>
          <p:nvPr>
            <p:ph type="subTitle" idx="1"/>
          </p:nvPr>
        </p:nvSpPr>
        <p:spPr>
          <a:xfrm>
            <a:off x="1223966" y="4190782"/>
            <a:ext cx="9300260" cy="1502651"/>
          </a:xfrm>
        </p:spPr>
        <p:txBody>
          <a:bodyPr>
            <a:normAutofit/>
          </a:bodyPr>
          <a:lstStyle/>
          <a:p>
            <a:pPr algn="ctr" rtl="1"/>
            <a:r>
              <a:rPr lang="fa-IR" sz="2800" dirty="0">
                <a:cs typeface="B Nazanin" panose="00000400000000000000" pitchFamily="2" charset="-78"/>
              </a:rPr>
              <a:t>ارائه: پویا کهفی</a:t>
            </a:r>
          </a:p>
          <a:p>
            <a:pPr algn="ctr" rtl="1"/>
            <a:r>
              <a:rPr lang="fa-IR" sz="2800" dirty="0">
                <a:cs typeface="B Nazanin" panose="00000400000000000000" pitchFamily="2" charset="-78"/>
              </a:rPr>
              <a:t>استاد: دکتر کارگر</a:t>
            </a:r>
            <a:endParaRPr lang="en-US" sz="2800" dirty="0">
              <a:cs typeface="B Nazanin" panose="00000400000000000000" pitchFamily="2" charset="-78"/>
            </a:endParaRPr>
          </a:p>
        </p:txBody>
      </p:sp>
    </p:spTree>
    <p:extLst>
      <p:ext uri="{BB962C8B-B14F-4D97-AF65-F5344CB8AC3E}">
        <p14:creationId xmlns:p14="http://schemas.microsoft.com/office/powerpoint/2010/main" val="3697716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B854-63E6-9FC1-C1C1-A59BF25E3E14}"/>
              </a:ext>
            </a:extLst>
          </p:cNvPr>
          <p:cNvSpPr>
            <a:spLocks noGrp="1"/>
          </p:cNvSpPr>
          <p:nvPr>
            <p:ph type="title"/>
          </p:nvPr>
        </p:nvSpPr>
        <p:spPr/>
        <p:txBody>
          <a:bodyPr/>
          <a:lstStyle/>
          <a:p>
            <a:pPr algn="r" rtl="1"/>
            <a:r>
              <a:rPr lang="fa-IR" dirty="0">
                <a:cs typeface="B Nazanin" panose="00000400000000000000" pitchFamily="2" charset="-78"/>
              </a:rPr>
              <a:t>تطبیق تصویر توسط </a:t>
            </a:r>
            <a:r>
              <a:rPr lang="en-US" dirty="0">
                <a:cs typeface="B Nazanin" panose="00000400000000000000" pitchFamily="2" charset="-78"/>
              </a:rPr>
              <a:t>A-KAZE</a:t>
            </a:r>
            <a:endParaRPr lang="en-US" sz="6000" dirty="0">
              <a:cs typeface="B Nazanin" panose="00000400000000000000" pitchFamily="2" charset="-78"/>
            </a:endParaRPr>
          </a:p>
        </p:txBody>
      </p:sp>
      <p:sp>
        <p:nvSpPr>
          <p:cNvPr id="3" name="Content Placeholder 2">
            <a:extLst>
              <a:ext uri="{FF2B5EF4-FFF2-40B4-BE49-F238E27FC236}">
                <a16:creationId xmlns:a16="http://schemas.microsoft.com/office/drawing/2014/main" id="{C9A72B1D-6994-3C1B-04BE-9C040D35B950}"/>
              </a:ext>
            </a:extLst>
          </p:cNvPr>
          <p:cNvSpPr>
            <a:spLocks noGrp="1"/>
          </p:cNvSpPr>
          <p:nvPr>
            <p:ph idx="1"/>
          </p:nvPr>
        </p:nvSpPr>
        <p:spPr>
          <a:xfrm>
            <a:off x="4855464" y="2570672"/>
            <a:ext cx="6850582" cy="1370392"/>
          </a:xfrm>
        </p:spPr>
        <p:txBody>
          <a:bodyPr>
            <a:noAutofit/>
          </a:bodyPr>
          <a:lstStyle/>
          <a:p>
            <a:pPr algn="r" rtl="1">
              <a:buFont typeface="Courier New" panose="02070309020205020404" pitchFamily="49" charset="0"/>
              <a:buChar char="o"/>
            </a:pPr>
            <a:r>
              <a:rPr lang="fa-IR" dirty="0">
                <a:cs typeface="B Nazanin" panose="00000400000000000000" pitchFamily="2" charset="-78"/>
              </a:rPr>
              <a:t>تشخیص نقاط ویژگی توسط الگوریتم </a:t>
            </a:r>
            <a:r>
              <a:rPr lang="en-US" dirty="0">
                <a:cs typeface="B Nazanin" panose="00000400000000000000" pitchFamily="2" charset="-78"/>
              </a:rPr>
              <a:t>A-KAZE</a:t>
            </a:r>
            <a:r>
              <a:rPr lang="fa-IR" dirty="0">
                <a:cs typeface="B Nazanin" panose="00000400000000000000" pitchFamily="2" charset="-78"/>
              </a:rPr>
              <a:t> را می توان به سه مرحله اصلی تقسیم کرد. مرحله اول ساخت فضای مقیاس </a:t>
            </a:r>
            <a:r>
              <a:rPr lang="fa-IR" dirty="0" err="1">
                <a:cs typeface="B Nazanin" panose="00000400000000000000" pitchFamily="2" charset="-78"/>
              </a:rPr>
              <a:t>غیرخطی</a:t>
            </a:r>
            <a:r>
              <a:rPr lang="fa-IR" dirty="0">
                <a:cs typeface="B Nazanin" panose="00000400000000000000" pitchFamily="2" charset="-78"/>
              </a:rPr>
              <a:t> است که با تشخیص نقاط مشخصه دنبال می شود. آخرین مرحله تولید </a:t>
            </a:r>
            <a:r>
              <a:rPr lang="fa-IR" dirty="0" err="1">
                <a:cs typeface="B Nazanin" panose="00000400000000000000" pitchFamily="2" charset="-78"/>
              </a:rPr>
              <a:t>توصیفگرهای</a:t>
            </a:r>
            <a:r>
              <a:rPr lang="fa-IR" dirty="0">
                <a:cs typeface="B Nazanin" panose="00000400000000000000" pitchFamily="2" charset="-78"/>
              </a:rPr>
              <a:t> ویژگی است. یعنی تطبیق نقطه ویژگی.</a:t>
            </a:r>
            <a:endParaRPr lang="fa-IR" dirty="0">
              <a:effectLst/>
              <a:latin typeface="B Nazanin" panose="00000400000000000000" pitchFamily="2" charset="-78"/>
              <a:ea typeface="Calibri" panose="020F0502020204030204" pitchFamily="34" charset="0"/>
              <a:cs typeface="B Nazanin" panose="00000400000000000000" pitchFamily="2" charset="-78"/>
            </a:endParaRPr>
          </a:p>
        </p:txBody>
      </p:sp>
      <p:sp>
        <p:nvSpPr>
          <p:cNvPr id="4" name="TextBox 3">
            <a:extLst>
              <a:ext uri="{FF2B5EF4-FFF2-40B4-BE49-F238E27FC236}">
                <a16:creationId xmlns:a16="http://schemas.microsoft.com/office/drawing/2014/main" id="{4B728CE9-D7EF-FEE3-2764-4274B6DB21B0}"/>
              </a:ext>
            </a:extLst>
          </p:cNvPr>
          <p:cNvSpPr txBox="1"/>
          <p:nvPr/>
        </p:nvSpPr>
        <p:spPr>
          <a:xfrm>
            <a:off x="10610490" y="389627"/>
            <a:ext cx="352982"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9</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226801C-CF49-991F-ED8E-3001C2F5F359}"/>
                  </a:ext>
                </a:extLst>
              </p:cNvPr>
              <p:cNvSpPr txBox="1"/>
              <p:nvPr/>
            </p:nvSpPr>
            <p:spPr>
              <a:xfrm>
                <a:off x="1849374" y="2690328"/>
                <a:ext cx="3216402" cy="6190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836967"/>
                              </a:solidFill>
                              <a:latin typeface="Cambria Math" panose="02040503050406030204" pitchFamily="18" charset="0"/>
                            </a:rPr>
                          </m:ctrlPr>
                        </m:fPr>
                        <m:num>
                          <m:r>
                            <a:rPr lang="en-US">
                              <a:latin typeface="Cambria Math" panose="02040503050406030204" pitchFamily="18" charset="0"/>
                            </a:rPr>
                            <m:t>𝜕</m:t>
                          </m:r>
                          <m:r>
                            <a:rPr lang="en-US" i="1">
                              <a:latin typeface="Cambria Math" panose="02040503050406030204" pitchFamily="18" charset="0"/>
                            </a:rPr>
                            <m:t>𝐿</m:t>
                          </m:r>
                        </m:num>
                        <m:den>
                          <m:r>
                            <a:rPr lang="en-US" i="0">
                              <a:latin typeface="Cambria Math" panose="02040503050406030204" pitchFamily="18" charset="0"/>
                            </a:rPr>
                            <m:t>𝜕</m:t>
                          </m:r>
                          <m:r>
                            <a:rPr lang="en-US" i="1">
                              <a:latin typeface="Cambria Math" panose="02040503050406030204" pitchFamily="18" charset="0"/>
                            </a:rPr>
                            <m:t>𝑡</m:t>
                          </m:r>
                        </m:den>
                      </m:f>
                      <m:r>
                        <a:rPr lang="en-US" i="0">
                          <a:latin typeface="Cambria Math" panose="02040503050406030204" pitchFamily="18" charset="0"/>
                        </a:rPr>
                        <m:t>=</m:t>
                      </m:r>
                      <m:r>
                        <a:rPr lang="en-US" i="1">
                          <a:latin typeface="Cambria Math" panose="02040503050406030204" pitchFamily="18" charset="0"/>
                        </a:rPr>
                        <m:t>𝑑𝑖𝑣</m:t>
                      </m:r>
                      <m:d>
                        <m:dPr>
                          <m:endChr m:val=""/>
                          <m:ctrlPr>
                            <a:rPr lang="en-US" i="1">
                              <a:latin typeface="Cambria Math" panose="02040503050406030204" pitchFamily="18" charset="0"/>
                            </a:rPr>
                          </m:ctrlPr>
                        </m:dPr>
                        <m:e>
                          <m:r>
                            <a:rPr lang="en-US" i="1">
                              <a:latin typeface="Cambria Math" panose="02040503050406030204" pitchFamily="18" charset="0"/>
                            </a:rPr>
                            <m:t>𝑐</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 </m:t>
                              </m:r>
                              <m:r>
                                <a:rPr lang="en-US" i="1">
                                  <a:latin typeface="Cambria Math" panose="02040503050406030204" pitchFamily="18" charset="0"/>
                                </a:rPr>
                                <m:t>𝑦</m:t>
                              </m:r>
                              <m:r>
                                <a:rPr lang="en-US" i="0">
                                  <a:latin typeface="Cambria Math" panose="02040503050406030204" pitchFamily="18" charset="0"/>
                                </a:rPr>
                                <m:t>, </m:t>
                              </m:r>
                              <m:r>
                                <a:rPr lang="en-US" i="1">
                                  <a:latin typeface="Cambria Math" panose="02040503050406030204" pitchFamily="18" charset="0"/>
                                </a:rPr>
                                <m:t>𝑡</m:t>
                              </m:r>
                            </m:e>
                          </m:d>
                          <m:r>
                            <a:rPr lang="en-US" i="0">
                              <a:latin typeface="Cambria Math" panose="02040503050406030204" pitchFamily="18" charset="0"/>
                            </a:rPr>
                            <m:t>.</m:t>
                          </m:r>
                          <m:r>
                            <m:rPr>
                              <m:sty m:val="p"/>
                            </m:rPr>
                            <a:rPr lang="en-US" i="0">
                              <a:latin typeface="Cambria Math" panose="02040503050406030204" pitchFamily="18" charset="0"/>
                            </a:rPr>
                            <m:t>∇</m:t>
                          </m:r>
                          <m:r>
                            <a:rPr lang="en-US" i="1">
                              <a:latin typeface="Cambria Math" panose="02040503050406030204" pitchFamily="18" charset="0"/>
                            </a:rPr>
                            <m:t>𝐿</m:t>
                          </m:r>
                        </m:e>
                      </m:d>
                    </m:oMath>
                  </m:oMathPara>
                </a14:m>
                <a:endParaRPr lang="en-US" dirty="0"/>
              </a:p>
            </p:txBody>
          </p:sp>
        </mc:Choice>
        <mc:Fallback>
          <p:sp>
            <p:nvSpPr>
              <p:cNvPr id="8" name="TextBox 7">
                <a:extLst>
                  <a:ext uri="{FF2B5EF4-FFF2-40B4-BE49-F238E27FC236}">
                    <a16:creationId xmlns:a16="http://schemas.microsoft.com/office/drawing/2014/main" id="{C226801C-CF49-991F-ED8E-3001C2F5F359}"/>
                  </a:ext>
                </a:extLst>
              </p:cNvPr>
              <p:cNvSpPr txBox="1">
                <a:spLocks noRot="1" noChangeAspect="1" noMove="1" noResize="1" noEditPoints="1" noAdjustHandles="1" noChangeArrowheads="1" noChangeShapeType="1" noTextEdit="1"/>
              </p:cNvSpPr>
              <p:nvPr/>
            </p:nvSpPr>
            <p:spPr>
              <a:xfrm>
                <a:off x="1849374" y="2690328"/>
                <a:ext cx="3216402" cy="619016"/>
              </a:xfrm>
              <a:prstGeom prst="rect">
                <a:avLst/>
              </a:prstGeom>
              <a:blipFill>
                <a:blip r:embed="rId3"/>
                <a:stretch>
                  <a:fillRect/>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33E0F3B3-4685-A75A-0E2C-96A01B20EB99}"/>
              </a:ext>
            </a:extLst>
          </p:cNvPr>
          <p:cNvSpPr txBox="1">
            <a:spLocks/>
          </p:cNvSpPr>
          <p:nvPr/>
        </p:nvSpPr>
        <p:spPr>
          <a:xfrm>
            <a:off x="5559552" y="3941064"/>
            <a:ext cx="6146494" cy="85832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r" rtl="1">
              <a:buFont typeface="Courier New" panose="02070309020205020404" pitchFamily="49" charset="0"/>
              <a:buChar char="o"/>
            </a:pPr>
            <a:r>
              <a:rPr lang="en-US" sz="1800" dirty="0">
                <a:effectLst/>
                <a:latin typeface="B Nazanin" panose="00000400000000000000" pitchFamily="2" charset="-78"/>
                <a:ea typeface="Calibri" panose="020F0502020204030204" pitchFamily="34" charset="0"/>
                <a:cs typeface="B Nazanin" panose="00000400000000000000" pitchFamily="2" charset="-78"/>
              </a:rPr>
              <a:t> </a:t>
            </a:r>
            <a:r>
              <a:rPr lang="fa-IR" sz="1800" dirty="0">
                <a:effectLst/>
                <a:latin typeface="B Nazanin" panose="00000400000000000000" pitchFamily="2" charset="-78"/>
                <a:ea typeface="Calibri" panose="020F0502020204030204" pitchFamily="34" charset="0"/>
                <a:cs typeface="B Nazanin" panose="00000400000000000000" pitchFamily="2" charset="-78"/>
              </a:rPr>
              <a:t>پس از ساخت فضای مقیاس غیر خطی، تشخیص و محلی سازی نقاط مشخصه انجام می شود.</a:t>
            </a:r>
            <a:endParaRPr lang="en-US" dirty="0">
              <a:cs typeface="B Nazanin" panose="00000400000000000000" pitchFamily="2" charset="-78"/>
            </a:endParaRP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4D08221-4881-1307-9C4A-64576920DCED}"/>
                  </a:ext>
                </a:extLst>
              </p:cNvPr>
              <p:cNvSpPr txBox="1"/>
              <p:nvPr/>
            </p:nvSpPr>
            <p:spPr>
              <a:xfrm>
                <a:off x="410337" y="4060720"/>
                <a:ext cx="6094476" cy="4110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𝐻𝑒𝑠𝑠𝑖</m:t>
                          </m:r>
                          <m:r>
                            <a:rPr lang="en-US" b="0" i="1" smtClean="0">
                              <a:latin typeface="Cambria Math" panose="02040503050406030204" pitchFamily="18" charset="0"/>
                            </a:rPr>
                            <m:t>𝑎</m:t>
                          </m:r>
                          <m:r>
                            <a:rPr lang="en-US" i="1">
                              <a:latin typeface="Cambria Math" panose="02040503050406030204" pitchFamily="18" charset="0"/>
                            </a:rPr>
                            <m:t>𝑛</m:t>
                          </m:r>
                        </m:sub>
                      </m:sSub>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𝜎</m:t>
                          </m:r>
                        </m:e>
                        <m:sup>
                          <m:r>
                            <a:rPr lang="en-US" i="0">
                              <a:latin typeface="Cambria Math" panose="02040503050406030204" pitchFamily="18" charset="0"/>
                            </a:rPr>
                            <m:t>2</m:t>
                          </m:r>
                        </m:sup>
                      </m:sSup>
                      <m:d>
                        <m:dPr>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𝑥𝑥</m:t>
                              </m:r>
                            </m:sub>
                          </m:s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𝑦𝑦</m:t>
                              </m:r>
                            </m:sub>
                          </m:sSub>
                          <m:r>
                            <a:rPr lang="en-US" i="0">
                              <a:latin typeface="Cambria Math" panose="02040503050406030204" pitchFamily="18" charset="0"/>
                            </a:rPr>
                            <m:t>−</m:t>
                          </m:r>
                          <m:sSubSup>
                            <m:sSubSupPr>
                              <m:ctrlPr>
                                <a:rPr lang="en-US" i="1">
                                  <a:solidFill>
                                    <a:srgbClr val="836967"/>
                                  </a:solidFill>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𝑥𝑦</m:t>
                              </m:r>
                            </m:sub>
                            <m:sup>
                              <m:r>
                                <a:rPr lang="en-US" i="0">
                                  <a:latin typeface="Cambria Math" panose="02040503050406030204" pitchFamily="18" charset="0"/>
                                </a:rPr>
                                <m:t>2</m:t>
                              </m:r>
                            </m:sup>
                          </m:sSubSup>
                        </m:e>
                      </m:d>
                    </m:oMath>
                  </m:oMathPara>
                </a14:m>
                <a:endParaRPr lang="en-US" dirty="0"/>
              </a:p>
            </p:txBody>
          </p:sp>
        </mc:Choice>
        <mc:Fallback>
          <p:sp>
            <p:nvSpPr>
              <p:cNvPr id="13" name="TextBox 12">
                <a:extLst>
                  <a:ext uri="{FF2B5EF4-FFF2-40B4-BE49-F238E27FC236}">
                    <a16:creationId xmlns:a16="http://schemas.microsoft.com/office/drawing/2014/main" id="{54D08221-4881-1307-9C4A-64576920DCED}"/>
                  </a:ext>
                </a:extLst>
              </p:cNvPr>
              <p:cNvSpPr txBox="1">
                <a:spLocks noRot="1" noChangeAspect="1" noMove="1" noResize="1" noEditPoints="1" noAdjustHandles="1" noChangeArrowheads="1" noChangeShapeType="1" noTextEdit="1"/>
              </p:cNvSpPr>
              <p:nvPr/>
            </p:nvSpPr>
            <p:spPr>
              <a:xfrm>
                <a:off x="410337" y="4060720"/>
                <a:ext cx="6094476" cy="411010"/>
              </a:xfrm>
              <a:prstGeom prst="rect">
                <a:avLst/>
              </a:prstGeom>
              <a:blipFill>
                <a:blip r:embed="rId4"/>
                <a:stretch>
                  <a:fillRect b="-2941"/>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E1067BEC-AB2F-B116-C4EC-76B585E7CF0D}"/>
              </a:ext>
            </a:extLst>
          </p:cNvPr>
          <p:cNvSpPr txBox="1">
            <a:spLocks/>
          </p:cNvSpPr>
          <p:nvPr/>
        </p:nvSpPr>
        <p:spPr>
          <a:xfrm>
            <a:off x="5577656" y="5121604"/>
            <a:ext cx="6146494" cy="85832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algn="r" rtl="1">
              <a:buFont typeface="Courier New" panose="02070309020205020404" pitchFamily="49" charset="0"/>
              <a:buChar char="o"/>
            </a:pPr>
            <a:r>
              <a:rPr lang="fa-IR" dirty="0">
                <a:ea typeface="Calibri" panose="020F0502020204030204" pitchFamily="34" charset="0"/>
                <a:cs typeface="B Nazanin" panose="00000400000000000000" pitchFamily="2" charset="-78"/>
              </a:rPr>
              <a:t>در مرحله آخر یک درخت </a:t>
            </a:r>
            <a:r>
              <a:rPr lang="en-US" dirty="0">
                <a:ea typeface="Calibri" panose="020F0502020204030204" pitchFamily="34" charset="0"/>
                <a:cs typeface="B Nazanin" panose="00000400000000000000" pitchFamily="2" charset="-78"/>
              </a:rPr>
              <a:t>KD</a:t>
            </a:r>
            <a:r>
              <a:rPr lang="fa-IR" dirty="0">
                <a:ea typeface="Calibri" panose="020F0502020204030204" pitchFamily="34" charset="0"/>
                <a:cs typeface="B Nazanin" panose="00000400000000000000" pitchFamily="2" charset="-78"/>
              </a:rPr>
              <a:t> می باشد که برای تطبیق </a:t>
            </a:r>
            <a:r>
              <a:rPr lang="en-US" dirty="0">
                <a:ea typeface="Calibri" panose="020F0502020204030204" pitchFamily="34" charset="0"/>
                <a:cs typeface="B Nazanin" panose="00000400000000000000" pitchFamily="2" charset="-78"/>
              </a:rPr>
              <a:t>KNN</a:t>
            </a:r>
            <a:r>
              <a:rPr lang="fa-IR" dirty="0">
                <a:ea typeface="Calibri" panose="020F0502020204030204" pitchFamily="34" charset="0"/>
                <a:cs typeface="B Nazanin" panose="00000400000000000000" pitchFamily="2" charset="-78"/>
              </a:rPr>
              <a:t> و انتخاب اولین تصویر برای آن ساخته می شود. </a:t>
            </a:r>
            <a:endParaRPr lang="en-US" dirty="0">
              <a:cs typeface="B Nazanin" panose="00000400000000000000" pitchFamily="2" charset="-78"/>
            </a:endParaRPr>
          </a:p>
        </p:txBody>
      </p:sp>
      <p:pic>
        <p:nvPicPr>
          <p:cNvPr id="16" name="Picture 15">
            <a:extLst>
              <a:ext uri="{FF2B5EF4-FFF2-40B4-BE49-F238E27FC236}">
                <a16:creationId xmlns:a16="http://schemas.microsoft.com/office/drawing/2014/main" id="{326F2375-22A0-D858-0871-3C63818263EA}"/>
              </a:ext>
            </a:extLst>
          </p:cNvPr>
          <p:cNvPicPr>
            <a:picLocks noChangeAspect="1"/>
          </p:cNvPicPr>
          <p:nvPr/>
        </p:nvPicPr>
        <p:blipFill>
          <a:blip r:embed="rId5"/>
          <a:stretch>
            <a:fillRect/>
          </a:stretch>
        </p:blipFill>
        <p:spPr>
          <a:xfrm>
            <a:off x="1251885" y="4799392"/>
            <a:ext cx="3813891" cy="1872230"/>
          </a:xfrm>
          <a:prstGeom prst="rect">
            <a:avLst/>
          </a:prstGeom>
        </p:spPr>
      </p:pic>
    </p:spTree>
    <p:extLst>
      <p:ext uri="{BB962C8B-B14F-4D97-AF65-F5344CB8AC3E}">
        <p14:creationId xmlns:p14="http://schemas.microsoft.com/office/powerpoint/2010/main" val="3840941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B854-63E6-9FC1-C1C1-A59BF25E3E14}"/>
              </a:ext>
            </a:extLst>
          </p:cNvPr>
          <p:cNvSpPr>
            <a:spLocks noGrp="1"/>
          </p:cNvSpPr>
          <p:nvPr>
            <p:ph type="title"/>
          </p:nvPr>
        </p:nvSpPr>
        <p:spPr/>
        <p:txBody>
          <a:bodyPr/>
          <a:lstStyle/>
          <a:p>
            <a:pPr algn="r" rtl="1"/>
            <a:r>
              <a:rPr lang="fa-IR" dirty="0">
                <a:cs typeface="B Nazanin" panose="00000400000000000000" pitchFamily="2" charset="-78"/>
              </a:rPr>
              <a:t>نتایج تطبیق ویژگی</a:t>
            </a:r>
            <a:endParaRPr lang="en-US" sz="6000" dirty="0">
              <a:cs typeface="B Nazanin" panose="00000400000000000000" pitchFamily="2" charset="-78"/>
            </a:endParaRPr>
          </a:p>
        </p:txBody>
      </p:sp>
      <p:sp>
        <p:nvSpPr>
          <p:cNvPr id="4" name="TextBox 3">
            <a:extLst>
              <a:ext uri="{FF2B5EF4-FFF2-40B4-BE49-F238E27FC236}">
                <a16:creationId xmlns:a16="http://schemas.microsoft.com/office/drawing/2014/main" id="{4B728CE9-D7EF-FEE3-2764-4274B6DB21B0}"/>
              </a:ext>
            </a:extLst>
          </p:cNvPr>
          <p:cNvSpPr txBox="1"/>
          <p:nvPr/>
        </p:nvSpPr>
        <p:spPr>
          <a:xfrm>
            <a:off x="10515749" y="413872"/>
            <a:ext cx="521297"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10</a:t>
            </a:r>
          </a:p>
        </p:txBody>
      </p:sp>
      <p:pic>
        <p:nvPicPr>
          <p:cNvPr id="7" name="Picture 6">
            <a:extLst>
              <a:ext uri="{FF2B5EF4-FFF2-40B4-BE49-F238E27FC236}">
                <a16:creationId xmlns:a16="http://schemas.microsoft.com/office/drawing/2014/main" id="{F375D2A3-7EE0-5BDD-0590-6951C53C73E3}"/>
              </a:ext>
            </a:extLst>
          </p:cNvPr>
          <p:cNvPicPr>
            <a:picLocks noChangeAspect="1"/>
          </p:cNvPicPr>
          <p:nvPr/>
        </p:nvPicPr>
        <p:blipFill>
          <a:blip r:embed="rId3"/>
          <a:stretch>
            <a:fillRect/>
          </a:stretch>
        </p:blipFill>
        <p:spPr>
          <a:xfrm>
            <a:off x="2175382" y="2299397"/>
            <a:ext cx="8193914" cy="4465517"/>
          </a:xfrm>
          <a:prstGeom prst="rect">
            <a:avLst/>
          </a:prstGeom>
        </p:spPr>
      </p:pic>
    </p:spTree>
    <p:extLst>
      <p:ext uri="{BB962C8B-B14F-4D97-AF65-F5344CB8AC3E}">
        <p14:creationId xmlns:p14="http://schemas.microsoft.com/office/powerpoint/2010/main" val="4142533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5298037-AEBD-F208-500B-35BBF41102AC}"/>
              </a:ext>
            </a:extLst>
          </p:cNvPr>
          <p:cNvSpPr>
            <a:spLocks noGrp="1"/>
          </p:cNvSpPr>
          <p:nvPr>
            <p:ph type="title"/>
          </p:nvPr>
        </p:nvSpPr>
        <p:spPr>
          <a:xfrm>
            <a:off x="1154954" y="973668"/>
            <a:ext cx="8761413" cy="706964"/>
          </a:xfrm>
        </p:spPr>
        <p:txBody>
          <a:bodyPr/>
          <a:lstStyle/>
          <a:p>
            <a:pPr marR="0" lvl="0" algn="just" rtl="1">
              <a:lnSpc>
                <a:spcPct val="107000"/>
              </a:lnSpc>
              <a:spcBef>
                <a:spcPts val="0"/>
              </a:spcBef>
              <a:spcAft>
                <a:spcPts val="800"/>
              </a:spcAft>
            </a:pPr>
            <a:r>
              <a:rPr lang="fa-IR" sz="3200" kern="100" dirty="0">
                <a:effectLst/>
                <a:latin typeface="Calibri" panose="020F0502020204030204" pitchFamily="34" charset="0"/>
                <a:ea typeface="Calibri" panose="020F0502020204030204" pitchFamily="34" charset="0"/>
                <a:cs typeface="B Nazanin" panose="00000400000000000000" pitchFamily="2" charset="-78"/>
              </a:rPr>
              <a:t>مرتب سازی </a:t>
            </a:r>
            <a:r>
              <a:rPr lang="fa-IR" sz="3200" kern="100" dirty="0" err="1">
                <a:effectLst/>
                <a:latin typeface="Calibri" panose="020F0502020204030204" pitchFamily="34" charset="0"/>
                <a:ea typeface="Calibri" panose="020F0502020204030204" pitchFamily="34" charset="0"/>
                <a:cs typeface="B Nazanin" panose="00000400000000000000" pitchFamily="2" charset="-78"/>
              </a:rPr>
              <a:t>ادغامی</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C055084-EFC2-131B-DDF1-72C293B9E3A8}"/>
              </a:ext>
            </a:extLst>
          </p:cNvPr>
          <p:cNvSpPr txBox="1"/>
          <p:nvPr/>
        </p:nvSpPr>
        <p:spPr>
          <a:xfrm>
            <a:off x="10515749" y="413872"/>
            <a:ext cx="521297"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11</a:t>
            </a:r>
          </a:p>
        </p:txBody>
      </p:sp>
      <p:pic>
        <p:nvPicPr>
          <p:cNvPr id="6" name="Picture 5">
            <a:extLst>
              <a:ext uri="{FF2B5EF4-FFF2-40B4-BE49-F238E27FC236}">
                <a16:creationId xmlns:a16="http://schemas.microsoft.com/office/drawing/2014/main" id="{C5115A28-F8CF-13C2-8F04-62AF5150D199}"/>
              </a:ext>
            </a:extLst>
          </p:cNvPr>
          <p:cNvPicPr>
            <a:picLocks noChangeAspect="1"/>
          </p:cNvPicPr>
          <p:nvPr/>
        </p:nvPicPr>
        <p:blipFill>
          <a:blip r:embed="rId3"/>
          <a:stretch>
            <a:fillRect/>
          </a:stretch>
        </p:blipFill>
        <p:spPr>
          <a:xfrm>
            <a:off x="1142762" y="675482"/>
            <a:ext cx="5433783" cy="5756873"/>
          </a:xfrm>
          <a:prstGeom prst="rect">
            <a:avLst/>
          </a:prstGeom>
        </p:spPr>
      </p:pic>
    </p:spTree>
    <p:extLst>
      <p:ext uri="{BB962C8B-B14F-4D97-AF65-F5344CB8AC3E}">
        <p14:creationId xmlns:p14="http://schemas.microsoft.com/office/powerpoint/2010/main" val="2715358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A72B1D-6994-3C1B-04BE-9C040D35B950}"/>
              </a:ext>
            </a:extLst>
          </p:cNvPr>
          <p:cNvSpPr>
            <a:spLocks noGrp="1"/>
          </p:cNvSpPr>
          <p:nvPr>
            <p:ph idx="1"/>
          </p:nvPr>
        </p:nvSpPr>
        <p:spPr>
          <a:xfrm>
            <a:off x="521208" y="2570672"/>
            <a:ext cx="11184838" cy="1260664"/>
          </a:xfrm>
        </p:spPr>
        <p:txBody>
          <a:bodyPr>
            <a:noAutofit/>
          </a:bodyPr>
          <a:lstStyle/>
          <a:p>
            <a:pPr marL="0" indent="0" algn="r" rtl="1">
              <a:buNone/>
            </a:pPr>
            <a:r>
              <a:rPr lang="fa-IR" sz="1800" kern="100" dirty="0">
                <a:effectLst/>
                <a:latin typeface="Calibri" panose="020F0502020204030204" pitchFamily="34" charset="0"/>
                <a:ea typeface="Calibri" panose="020F0502020204030204" pitchFamily="34" charset="0"/>
                <a:cs typeface="B Nazanin" panose="00000400000000000000" pitchFamily="2" charset="-78"/>
              </a:rPr>
              <a:t>برای اینکه بتوان تصاویر مرتب و نامرتب را پیوند و کارایی پیوند تصویر را بهبود بخشید و زمان پیوند را کاهش داد، این مقاله یک مدل پیوند تصویر چند صحنه ‌ای را بر اساس روش مرتب‌ سازی </a:t>
            </a:r>
            <a:r>
              <a:rPr lang="fa-IR" sz="1800" kern="100" dirty="0" err="1">
                <a:effectLst/>
                <a:latin typeface="Calibri" panose="020F0502020204030204" pitchFamily="34" charset="0"/>
                <a:ea typeface="Calibri" panose="020F0502020204030204" pitchFamily="34" charset="0"/>
                <a:cs typeface="B Nazanin" panose="00000400000000000000" pitchFamily="2" charset="-78"/>
              </a:rPr>
              <a:t>ادغامی</a:t>
            </a:r>
            <a:r>
              <a:rPr lang="fa-IR" sz="1800" kern="100" dirty="0">
                <a:effectLst/>
                <a:latin typeface="Calibri" panose="020F0502020204030204" pitchFamily="34" charset="0"/>
                <a:ea typeface="Calibri" panose="020F0502020204030204" pitchFamily="34" charset="0"/>
                <a:cs typeface="B Nazanin" panose="00000400000000000000" pitchFamily="2" charset="-78"/>
              </a:rPr>
              <a:t> پیشنهاد می‌ کند.</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Title 1">
            <a:extLst>
              <a:ext uri="{FF2B5EF4-FFF2-40B4-BE49-F238E27FC236}">
                <a16:creationId xmlns:a16="http://schemas.microsoft.com/office/drawing/2014/main" id="{95298037-AEBD-F208-500B-35BBF41102AC}"/>
              </a:ext>
            </a:extLst>
          </p:cNvPr>
          <p:cNvSpPr>
            <a:spLocks noGrp="1"/>
          </p:cNvSpPr>
          <p:nvPr>
            <p:ph type="title"/>
          </p:nvPr>
        </p:nvSpPr>
        <p:spPr>
          <a:xfrm>
            <a:off x="1154954" y="973668"/>
            <a:ext cx="8761413" cy="706964"/>
          </a:xfrm>
        </p:spPr>
        <p:txBody>
          <a:bodyPr/>
          <a:lstStyle/>
          <a:p>
            <a:pPr marR="0" lvl="0" algn="just" rtl="1">
              <a:lnSpc>
                <a:spcPct val="107000"/>
              </a:lnSpc>
              <a:spcBef>
                <a:spcPts val="0"/>
              </a:spcBef>
              <a:spcAft>
                <a:spcPts val="800"/>
              </a:spcAft>
            </a:pPr>
            <a:r>
              <a:rPr lang="fa-IR" sz="3200" kern="100" dirty="0">
                <a:effectLst/>
                <a:latin typeface="Calibri" panose="020F0502020204030204" pitchFamily="34" charset="0"/>
                <a:ea typeface="Calibri" panose="020F0502020204030204" pitchFamily="34" charset="0"/>
                <a:cs typeface="B Nazanin" panose="00000400000000000000" pitchFamily="2" charset="-78"/>
              </a:rPr>
              <a:t>پیوند تصویر چند صحنه ای بر اساس روش مرتب سازی </a:t>
            </a:r>
            <a:r>
              <a:rPr lang="fa-IR" sz="3200" kern="100" dirty="0" err="1">
                <a:effectLst/>
                <a:latin typeface="Calibri" panose="020F0502020204030204" pitchFamily="34" charset="0"/>
                <a:ea typeface="Calibri" panose="020F0502020204030204" pitchFamily="34" charset="0"/>
                <a:cs typeface="B Nazanin" panose="00000400000000000000" pitchFamily="2" charset="-78"/>
              </a:rPr>
              <a:t>ادغامی</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C055084-EFC2-131B-DDF1-72C293B9E3A8}"/>
              </a:ext>
            </a:extLst>
          </p:cNvPr>
          <p:cNvSpPr txBox="1"/>
          <p:nvPr/>
        </p:nvSpPr>
        <p:spPr>
          <a:xfrm>
            <a:off x="10515749" y="413872"/>
            <a:ext cx="521297"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12</a:t>
            </a:r>
          </a:p>
        </p:txBody>
      </p:sp>
      <p:pic>
        <p:nvPicPr>
          <p:cNvPr id="12" name="Picture 11">
            <a:extLst>
              <a:ext uri="{FF2B5EF4-FFF2-40B4-BE49-F238E27FC236}">
                <a16:creationId xmlns:a16="http://schemas.microsoft.com/office/drawing/2014/main" id="{2060FAC0-AE10-8BAD-8B3A-21FD6BA23FB4}"/>
              </a:ext>
            </a:extLst>
          </p:cNvPr>
          <p:cNvPicPr>
            <a:picLocks noChangeAspect="1"/>
          </p:cNvPicPr>
          <p:nvPr/>
        </p:nvPicPr>
        <p:blipFill>
          <a:blip r:embed="rId3"/>
          <a:stretch>
            <a:fillRect/>
          </a:stretch>
        </p:blipFill>
        <p:spPr>
          <a:xfrm>
            <a:off x="148081" y="2980816"/>
            <a:ext cx="6941548" cy="3758312"/>
          </a:xfrm>
          <a:prstGeom prst="rect">
            <a:avLst/>
          </a:prstGeom>
        </p:spPr>
      </p:pic>
    </p:spTree>
    <p:extLst>
      <p:ext uri="{BB962C8B-B14F-4D97-AF65-F5344CB8AC3E}">
        <p14:creationId xmlns:p14="http://schemas.microsoft.com/office/powerpoint/2010/main" val="95767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5298037-AEBD-F208-500B-35BBF41102AC}"/>
              </a:ext>
            </a:extLst>
          </p:cNvPr>
          <p:cNvSpPr>
            <a:spLocks noGrp="1"/>
          </p:cNvSpPr>
          <p:nvPr>
            <p:ph type="title"/>
          </p:nvPr>
        </p:nvSpPr>
        <p:spPr>
          <a:xfrm>
            <a:off x="1154954" y="973668"/>
            <a:ext cx="8761413" cy="706964"/>
          </a:xfrm>
        </p:spPr>
        <p:txBody>
          <a:bodyPr/>
          <a:lstStyle/>
          <a:p>
            <a:pPr marR="0" lvl="0" algn="just" rtl="1">
              <a:lnSpc>
                <a:spcPct val="107000"/>
              </a:lnSpc>
              <a:spcBef>
                <a:spcPts val="0"/>
              </a:spcBef>
              <a:spcAft>
                <a:spcPts val="800"/>
              </a:spcAft>
            </a:pPr>
            <a:r>
              <a:rPr lang="fa-IR" sz="3200" kern="100" dirty="0">
                <a:latin typeface="Calibri" panose="020F0502020204030204" pitchFamily="34" charset="0"/>
                <a:ea typeface="Calibri" panose="020F0502020204030204" pitchFamily="34" charset="0"/>
                <a:cs typeface="B Nazanin" panose="00000400000000000000" pitchFamily="2" charset="-78"/>
              </a:rPr>
              <a:t>الگوریتم</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C055084-EFC2-131B-DDF1-72C293B9E3A8}"/>
              </a:ext>
            </a:extLst>
          </p:cNvPr>
          <p:cNvSpPr txBox="1"/>
          <p:nvPr/>
        </p:nvSpPr>
        <p:spPr>
          <a:xfrm>
            <a:off x="10515749" y="413872"/>
            <a:ext cx="521297"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13</a:t>
            </a:r>
          </a:p>
        </p:txBody>
      </p:sp>
      <p:graphicFrame>
        <p:nvGraphicFramePr>
          <p:cNvPr id="5" name="Table 4">
            <a:extLst>
              <a:ext uri="{FF2B5EF4-FFF2-40B4-BE49-F238E27FC236}">
                <a16:creationId xmlns:a16="http://schemas.microsoft.com/office/drawing/2014/main" id="{F34651A1-F227-DFFC-5A70-A6F7995B93FC}"/>
              </a:ext>
            </a:extLst>
          </p:cNvPr>
          <p:cNvGraphicFramePr>
            <a:graphicFrameLocks noGrp="1"/>
          </p:cNvGraphicFramePr>
          <p:nvPr>
            <p:extLst>
              <p:ext uri="{D42A27DB-BD31-4B8C-83A1-F6EECF244321}">
                <p14:modId xmlns:p14="http://schemas.microsoft.com/office/powerpoint/2010/main" val="3603614361"/>
              </p:ext>
            </p:extLst>
          </p:nvPr>
        </p:nvGraphicFramePr>
        <p:xfrm>
          <a:off x="1678786" y="2140764"/>
          <a:ext cx="9097611" cy="4625797"/>
        </p:xfrm>
        <a:graphic>
          <a:graphicData uri="http://schemas.openxmlformats.org/drawingml/2006/table">
            <a:tbl>
              <a:tblPr firstRow="1" firstCol="1" bandRow="1">
                <a:tableStyleId>{74C1A8A3-306A-4EB7-A6B1-4F7E0EB9C5D6}</a:tableStyleId>
              </a:tblPr>
              <a:tblGrid>
                <a:gridCol w="9097611">
                  <a:extLst>
                    <a:ext uri="{9D8B030D-6E8A-4147-A177-3AD203B41FA5}">
                      <a16:colId xmlns:a16="http://schemas.microsoft.com/office/drawing/2014/main" val="2521899666"/>
                    </a:ext>
                  </a:extLst>
                </a:gridCol>
              </a:tblGrid>
              <a:tr h="266722">
                <a:tc>
                  <a:txBody>
                    <a:bodyPr/>
                    <a:lstStyle/>
                    <a:p>
                      <a:pPr marL="0" marR="0" algn="just" rtl="1">
                        <a:lnSpc>
                          <a:spcPct val="107000"/>
                        </a:lnSpc>
                        <a:spcBef>
                          <a:spcPts val="0"/>
                        </a:spcBef>
                        <a:spcAft>
                          <a:spcPts val="0"/>
                        </a:spcAft>
                      </a:pPr>
                      <a:r>
                        <a:rPr lang="fa-IR" sz="1600" kern="100">
                          <a:effectLst/>
                          <a:cs typeface="B Nazanin" panose="00000400000000000000" pitchFamily="2" charset="-78"/>
                        </a:rPr>
                        <a:t>الگوریتم 1 پیوند تصویر چند صحنه ای بر اساس مرتب سازی ادغامی</a:t>
                      </a:r>
                      <a:r>
                        <a:rPr lang="en-US" sz="1600" kern="100">
                          <a:effectLst/>
                          <a:cs typeface="B Nazanin" panose="00000400000000000000" pitchFamily="2" charset="-78"/>
                        </a:rPr>
                        <a:t>	</a:t>
                      </a:r>
                      <a:endParaRPr lang="en-US" sz="1100" kern="100">
                        <a:effectLst/>
                        <a:latin typeface="Calibri" panose="020F0502020204030204" pitchFamily="34" charset="0"/>
                        <a:ea typeface="Calibri" panose="020F0502020204030204" pitchFamily="34" charset="0"/>
                        <a:cs typeface="B Nazanin" panose="00000400000000000000" pitchFamily="2" charset="-78"/>
                      </a:endParaRPr>
                    </a:p>
                  </a:txBody>
                  <a:tcPr marL="53528" marR="53528" marT="0" marB="0"/>
                </a:tc>
                <a:extLst>
                  <a:ext uri="{0D108BD9-81ED-4DB2-BD59-A6C34878D82A}">
                    <a16:rowId xmlns:a16="http://schemas.microsoft.com/office/drawing/2014/main" val="4121100786"/>
                  </a:ext>
                </a:extLst>
              </a:tr>
              <a:tr h="266722">
                <a:tc>
                  <a:txBody>
                    <a:bodyPr/>
                    <a:lstStyle/>
                    <a:p>
                      <a:pPr marL="0" marR="0" algn="just" rtl="1">
                        <a:lnSpc>
                          <a:spcPct val="107000"/>
                        </a:lnSpc>
                        <a:spcBef>
                          <a:spcPts val="0"/>
                        </a:spcBef>
                        <a:spcAft>
                          <a:spcPts val="0"/>
                        </a:spcAft>
                      </a:pPr>
                      <a:r>
                        <a:rPr lang="fa-IR" sz="1600" kern="100" dirty="0">
                          <a:effectLst/>
                          <a:cs typeface="B Nazanin" panose="00000400000000000000" pitchFamily="2" charset="-78"/>
                        </a:rPr>
                        <a:t>ورودی: </a:t>
                      </a:r>
                      <a:r>
                        <a:rPr lang="en-US" sz="1600" kern="100" dirty="0">
                          <a:effectLst/>
                          <a:cs typeface="B Nazanin" panose="00000400000000000000" pitchFamily="2" charset="-78"/>
                        </a:rPr>
                        <a:t>n</a:t>
                      </a:r>
                      <a:r>
                        <a:rPr lang="fa-IR" sz="1600" kern="100" dirty="0">
                          <a:effectLst/>
                          <a:cs typeface="B Nazanin" panose="00000400000000000000" pitchFamily="2" charset="-78"/>
                        </a:rPr>
                        <a:t> تصویر نامنظم</a:t>
                      </a:r>
                      <a:endParaRPr lang="en-US" sz="1100" kern="100" dirty="0">
                        <a:effectLst/>
                        <a:latin typeface="Calibri" panose="020F0502020204030204" pitchFamily="34" charset="0"/>
                        <a:ea typeface="Calibri" panose="020F0502020204030204" pitchFamily="34" charset="0"/>
                        <a:cs typeface="B Nazanin" panose="00000400000000000000" pitchFamily="2" charset="-78"/>
                      </a:endParaRPr>
                    </a:p>
                  </a:txBody>
                  <a:tcPr marL="53528" marR="53528" marT="0" marB="0"/>
                </a:tc>
                <a:extLst>
                  <a:ext uri="{0D108BD9-81ED-4DB2-BD59-A6C34878D82A}">
                    <a16:rowId xmlns:a16="http://schemas.microsoft.com/office/drawing/2014/main" val="1495751189"/>
                  </a:ext>
                </a:extLst>
              </a:tr>
              <a:tr h="266722">
                <a:tc>
                  <a:txBody>
                    <a:bodyPr/>
                    <a:lstStyle/>
                    <a:p>
                      <a:pPr marL="0" marR="0" algn="just" rtl="1">
                        <a:lnSpc>
                          <a:spcPct val="107000"/>
                        </a:lnSpc>
                        <a:spcBef>
                          <a:spcPts val="0"/>
                        </a:spcBef>
                        <a:spcAft>
                          <a:spcPts val="0"/>
                        </a:spcAft>
                      </a:pPr>
                      <a:r>
                        <a:rPr lang="fa-IR" sz="1600" kern="100" dirty="0">
                          <a:effectLst/>
                          <a:cs typeface="B Nazanin" panose="00000400000000000000" pitchFamily="2" charset="-78"/>
                        </a:rPr>
                        <a:t>خروجی: یک یا چند تصویر پانوراما</a:t>
                      </a:r>
                      <a:endParaRPr lang="en-US" sz="1100" kern="100" dirty="0">
                        <a:effectLst/>
                        <a:latin typeface="Calibri" panose="020F0502020204030204" pitchFamily="34" charset="0"/>
                        <a:ea typeface="Calibri" panose="020F0502020204030204" pitchFamily="34" charset="0"/>
                        <a:cs typeface="B Nazanin" panose="00000400000000000000" pitchFamily="2" charset="-78"/>
                      </a:endParaRPr>
                    </a:p>
                  </a:txBody>
                  <a:tcPr marL="53528" marR="53528" marT="0" marB="0"/>
                </a:tc>
                <a:extLst>
                  <a:ext uri="{0D108BD9-81ED-4DB2-BD59-A6C34878D82A}">
                    <a16:rowId xmlns:a16="http://schemas.microsoft.com/office/drawing/2014/main" val="2088725334"/>
                  </a:ext>
                </a:extLst>
              </a:tr>
              <a:tr h="445658">
                <a:tc>
                  <a:txBody>
                    <a:bodyPr/>
                    <a:lstStyle/>
                    <a:p>
                      <a:pPr marL="0" marR="0" algn="just" rtl="1">
                        <a:lnSpc>
                          <a:spcPct val="107000"/>
                        </a:lnSpc>
                        <a:spcBef>
                          <a:spcPts val="0"/>
                        </a:spcBef>
                        <a:spcAft>
                          <a:spcPts val="0"/>
                        </a:spcAft>
                      </a:pPr>
                      <a:r>
                        <a:rPr lang="fa-IR" sz="1600" kern="100" dirty="0">
                          <a:effectLst/>
                          <a:cs typeface="B Nazanin" panose="00000400000000000000" pitchFamily="2" charset="-78"/>
                        </a:rPr>
                        <a:t>1. </a:t>
                      </a:r>
                      <a:r>
                        <a:rPr lang="en-US" sz="1600" kern="100" dirty="0">
                          <a:effectLst/>
                          <a:cs typeface="B Nazanin" panose="00000400000000000000" pitchFamily="2" charset="-78"/>
                        </a:rPr>
                        <a:t>n</a:t>
                      </a:r>
                      <a:r>
                        <a:rPr lang="fa-IR" sz="1600" kern="100" dirty="0">
                          <a:effectLst/>
                          <a:cs typeface="B Nazanin" panose="00000400000000000000" pitchFamily="2" charset="-78"/>
                        </a:rPr>
                        <a:t> تصویر به عنوان تصاویر اولیه لایه </a:t>
                      </a:r>
                      <a:r>
                        <a:rPr lang="en-US" sz="1600" kern="100" dirty="0">
                          <a:effectLst/>
                          <a:cs typeface="B Nazanin" panose="00000400000000000000" pitchFamily="2" charset="-78"/>
                        </a:rPr>
                        <a:t>m</a:t>
                      </a:r>
                      <a:r>
                        <a:rPr lang="fa-IR" sz="1600" kern="100" dirty="0">
                          <a:effectLst/>
                          <a:cs typeface="B Nazanin" panose="00000400000000000000" pitchFamily="2" charset="-78"/>
                        </a:rPr>
                        <a:t> وارد می شود و تصویر [</a:t>
                      </a:r>
                      <a:r>
                        <a:rPr lang="en-US" sz="1600" kern="100" dirty="0" err="1">
                          <a:effectLst/>
                          <a:cs typeface="B Nazanin" panose="00000400000000000000" pitchFamily="2" charset="-78"/>
                        </a:rPr>
                        <a:t>i</a:t>
                      </a:r>
                      <a:r>
                        <a:rPr lang="fa-IR" sz="1600" kern="100" dirty="0">
                          <a:effectLst/>
                          <a:cs typeface="B Nazanin" panose="00000400000000000000" pitchFamily="2" charset="-78"/>
                        </a:rPr>
                        <a:t>] برای نشان دادن تصویر </a:t>
                      </a:r>
                      <a:r>
                        <a:rPr lang="en-US" sz="1600" kern="100" dirty="0" err="1">
                          <a:effectLst/>
                          <a:cs typeface="B Nazanin" panose="00000400000000000000" pitchFamily="2" charset="-78"/>
                        </a:rPr>
                        <a:t>i</a:t>
                      </a:r>
                      <a:r>
                        <a:rPr lang="fa-IR" sz="1600" kern="100" dirty="0">
                          <a:effectLst/>
                          <a:cs typeface="B Nazanin" panose="00000400000000000000" pitchFamily="2" charset="-78"/>
                        </a:rPr>
                        <a:t>ام هر لایه تنظیم شده است. (</a:t>
                      </a:r>
                      <a:r>
                        <a:rPr lang="en-US" sz="1600" kern="100" dirty="0" err="1">
                          <a:effectLst/>
                          <a:cs typeface="B Nazanin" panose="00000400000000000000" pitchFamily="2" charset="-78"/>
                        </a:rPr>
                        <a:t>i</a:t>
                      </a:r>
                      <a:r>
                        <a:rPr lang="en-US" sz="1600" kern="100" dirty="0">
                          <a:effectLst/>
                          <a:cs typeface="B Nazanin" panose="00000400000000000000" pitchFamily="2" charset="-78"/>
                        </a:rPr>
                        <a:t>=1,2,3,…,n</a:t>
                      </a:r>
                      <a:r>
                        <a:rPr lang="fa-IR" sz="1600" kern="100" dirty="0">
                          <a:effectLst/>
                          <a:cs typeface="B Nazanin" panose="00000400000000000000" pitchFamily="2" charset="-78"/>
                        </a:rPr>
                        <a:t>)</a:t>
                      </a:r>
                      <a:endParaRPr lang="en-US" sz="1100" kern="100" dirty="0">
                        <a:effectLst/>
                        <a:latin typeface="Calibri" panose="020F0502020204030204" pitchFamily="34" charset="0"/>
                        <a:ea typeface="Calibri" panose="020F0502020204030204" pitchFamily="34" charset="0"/>
                        <a:cs typeface="B Nazanin" panose="00000400000000000000" pitchFamily="2" charset="-78"/>
                      </a:endParaRPr>
                    </a:p>
                  </a:txBody>
                  <a:tcPr marL="53528" marR="53528" marT="0" marB="0"/>
                </a:tc>
                <a:extLst>
                  <a:ext uri="{0D108BD9-81ED-4DB2-BD59-A6C34878D82A}">
                    <a16:rowId xmlns:a16="http://schemas.microsoft.com/office/drawing/2014/main" val="3881929796"/>
                  </a:ext>
                </a:extLst>
              </a:tr>
              <a:tr h="886092">
                <a:tc>
                  <a:txBody>
                    <a:bodyPr/>
                    <a:lstStyle/>
                    <a:p>
                      <a:pPr marL="0" marR="0" algn="just" rtl="1">
                        <a:lnSpc>
                          <a:spcPct val="107000"/>
                        </a:lnSpc>
                        <a:spcBef>
                          <a:spcPts val="0"/>
                        </a:spcBef>
                        <a:spcAft>
                          <a:spcPts val="0"/>
                        </a:spcAft>
                      </a:pPr>
                      <a:r>
                        <a:rPr lang="fa-IR" sz="1600" kern="100">
                          <a:effectLst/>
                          <a:cs typeface="B Nazanin" panose="00000400000000000000" pitchFamily="2" charset="-78"/>
                        </a:rPr>
                        <a:t>2. </a:t>
                      </a:r>
                      <a:r>
                        <a:rPr lang="en-US" sz="1600" kern="100">
                          <a:effectLst/>
                          <a:cs typeface="B Nazanin" panose="00000400000000000000" pitchFamily="2" charset="-78"/>
                        </a:rPr>
                        <a:t>n</a:t>
                      </a:r>
                      <a:r>
                        <a:rPr lang="fa-IR" sz="1600" kern="100">
                          <a:effectLst/>
                          <a:cs typeface="B Nazanin" panose="00000400000000000000" pitchFamily="2" charset="-78"/>
                        </a:rPr>
                        <a:t> تصویر به</a:t>
                      </a:r>
                      <a:r>
                        <a:rPr lang="en-US" sz="1600" kern="100">
                          <a:effectLst/>
                          <a:cs typeface="B Nazanin" panose="00000400000000000000" pitchFamily="2" charset="-78"/>
                        </a:rPr>
                        <a:t>n/2 </a:t>
                      </a:r>
                      <a:r>
                        <a:rPr lang="fa-IR" sz="1600" kern="100">
                          <a:effectLst/>
                          <a:cs typeface="B Nazanin" panose="00000400000000000000" pitchFamily="2" charset="-78"/>
                        </a:rPr>
                        <a:t> گروه تقسیم می شوند و هر جفت از دو تصویر مجاور یک گروه است. در عین حال، ویژگی های دو تصویر در این گروه ها شناسایی و مطابقت داده می شود. اگر حداقل تعداد نقاط تطبیق برآورده شود، پیوند تصویر مستقیماً انجام می شود. در غیر این صورت به مرحله 3 بروید.</a:t>
                      </a:r>
                      <a:endParaRPr lang="en-US" sz="1100" kern="100">
                        <a:effectLst/>
                        <a:latin typeface="Calibri" panose="020F0502020204030204" pitchFamily="34" charset="0"/>
                        <a:ea typeface="Calibri" panose="020F0502020204030204" pitchFamily="34" charset="0"/>
                        <a:cs typeface="B Nazanin" panose="00000400000000000000" pitchFamily="2" charset="-78"/>
                      </a:endParaRPr>
                    </a:p>
                  </a:txBody>
                  <a:tcPr marL="53528" marR="53528" marT="0" marB="0"/>
                </a:tc>
                <a:extLst>
                  <a:ext uri="{0D108BD9-81ED-4DB2-BD59-A6C34878D82A}">
                    <a16:rowId xmlns:a16="http://schemas.microsoft.com/office/drawing/2014/main" val="2770968234"/>
                  </a:ext>
                </a:extLst>
              </a:tr>
              <a:tr h="661353">
                <a:tc>
                  <a:txBody>
                    <a:bodyPr/>
                    <a:lstStyle/>
                    <a:p>
                      <a:pPr marL="0" marR="0" algn="just" rtl="1">
                        <a:lnSpc>
                          <a:spcPct val="107000"/>
                        </a:lnSpc>
                        <a:spcBef>
                          <a:spcPts val="0"/>
                        </a:spcBef>
                        <a:spcAft>
                          <a:spcPts val="0"/>
                        </a:spcAft>
                      </a:pPr>
                      <a:r>
                        <a:rPr lang="fa-IR" sz="1600" kern="100" dirty="0">
                          <a:effectLst/>
                          <a:cs typeface="B Nazanin" panose="00000400000000000000" pitchFamily="2" charset="-78"/>
                        </a:rPr>
                        <a:t>3. تصویر اول به عنوان تصویر هدف گرفته می شود و تشخیص نقطه مشخصه و تطبیق با تصویر </a:t>
                      </a:r>
                      <a:r>
                        <a:rPr lang="en-US" sz="1600" kern="100" dirty="0" err="1">
                          <a:effectLst/>
                          <a:cs typeface="B Nazanin" panose="00000400000000000000" pitchFamily="2" charset="-78"/>
                        </a:rPr>
                        <a:t>i</a:t>
                      </a:r>
                      <a:r>
                        <a:rPr lang="fa-IR" sz="1600" kern="100" dirty="0">
                          <a:effectLst/>
                          <a:cs typeface="B Nazanin" panose="00000400000000000000" pitchFamily="2" charset="-78"/>
                        </a:rPr>
                        <a:t> ام انجام می شود. اگر تعداد نقاط ویژگی منطبق به حداقل رسید، به مرحله 4 بروید. در غیر این صورت، به </a:t>
                      </a:r>
                      <a:r>
                        <a:rPr lang="en-US" sz="1600" kern="100" dirty="0">
                          <a:effectLst/>
                          <a:cs typeface="B Nazanin" panose="00000400000000000000" pitchFamily="2" charset="-78"/>
                        </a:rPr>
                        <a:t>i+1 </a:t>
                      </a:r>
                      <a:r>
                        <a:rPr lang="fa-IR" sz="1600" kern="100" dirty="0">
                          <a:effectLst/>
                          <a:cs typeface="B Nazanin" panose="00000400000000000000" pitchFamily="2" charset="-78"/>
                        </a:rPr>
                        <a:t> بروید و مرحله 3 را ادامه دهید.</a:t>
                      </a:r>
                      <a:endParaRPr lang="en-US" sz="1100" kern="100" dirty="0">
                        <a:effectLst/>
                        <a:latin typeface="Calibri" panose="020F0502020204030204" pitchFamily="34" charset="0"/>
                        <a:ea typeface="Calibri" panose="020F0502020204030204" pitchFamily="34" charset="0"/>
                        <a:cs typeface="B Nazanin" panose="00000400000000000000" pitchFamily="2" charset="-78"/>
                      </a:endParaRPr>
                    </a:p>
                  </a:txBody>
                  <a:tcPr marL="53528" marR="53528" marT="0" marB="0"/>
                </a:tc>
                <a:extLst>
                  <a:ext uri="{0D108BD9-81ED-4DB2-BD59-A6C34878D82A}">
                    <a16:rowId xmlns:a16="http://schemas.microsoft.com/office/drawing/2014/main" val="1871623966"/>
                  </a:ext>
                </a:extLst>
              </a:tr>
              <a:tr h="891316">
                <a:tc>
                  <a:txBody>
                    <a:bodyPr/>
                    <a:lstStyle/>
                    <a:p>
                      <a:pPr marL="0" marR="0" algn="just" rtl="1">
                        <a:lnSpc>
                          <a:spcPct val="107000"/>
                        </a:lnSpc>
                        <a:spcBef>
                          <a:spcPts val="0"/>
                        </a:spcBef>
                        <a:spcAft>
                          <a:spcPts val="0"/>
                        </a:spcAft>
                      </a:pPr>
                      <a:r>
                        <a:rPr lang="fa-IR" sz="1600" kern="100" dirty="0">
                          <a:effectLst/>
                          <a:cs typeface="B Nazanin" panose="00000400000000000000" pitchFamily="2" charset="-78"/>
                        </a:rPr>
                        <a:t>4. تصاویر [</a:t>
                      </a:r>
                      <a:r>
                        <a:rPr lang="en-US" sz="1600" kern="100" dirty="0" err="1">
                          <a:effectLst/>
                          <a:cs typeface="B Nazanin" panose="00000400000000000000" pitchFamily="2" charset="-78"/>
                        </a:rPr>
                        <a:t>i</a:t>
                      </a:r>
                      <a:r>
                        <a:rPr lang="fa-IR" sz="1600" kern="100" dirty="0">
                          <a:effectLst/>
                          <a:cs typeface="B Nazanin" panose="00000400000000000000" pitchFamily="2" charset="-78"/>
                        </a:rPr>
                        <a:t>] و</a:t>
                      </a:r>
                      <a:r>
                        <a:rPr lang="en-US" sz="1600" kern="100" dirty="0">
                          <a:effectLst/>
                          <a:cs typeface="B Nazanin" panose="00000400000000000000" pitchFamily="2" charset="-78"/>
                        </a:rPr>
                        <a:t>[i+1] </a:t>
                      </a:r>
                      <a:r>
                        <a:rPr lang="fa-IR" sz="1600" kern="100" dirty="0">
                          <a:effectLst/>
                          <a:cs typeface="B Nazanin" panose="00000400000000000000" pitchFamily="2" charset="-78"/>
                        </a:rPr>
                        <a:t> که الزامات را برآورده می کنند با استفاده از روش خط درز بهینه برای به دست آوردن تصویر </a:t>
                      </a:r>
                      <a:r>
                        <a:rPr lang="en-US" sz="1600" kern="100" dirty="0">
                          <a:effectLst/>
                          <a:cs typeface="B Nazanin" panose="00000400000000000000" pitchFamily="2" charset="-78"/>
                        </a:rPr>
                        <a:t>[j] (j &lt; n)</a:t>
                      </a:r>
                      <a:r>
                        <a:rPr lang="fa-IR" sz="1600" kern="100" dirty="0">
                          <a:effectLst/>
                          <a:cs typeface="B Nazanin" panose="00000400000000000000" pitchFamily="2" charset="-78"/>
                        </a:rPr>
                        <a:t> و در همان زمان، تصاویر ادغام شده [</a:t>
                      </a:r>
                      <a:r>
                        <a:rPr lang="en-US" sz="1600" kern="100" dirty="0" err="1">
                          <a:effectLst/>
                          <a:cs typeface="B Nazanin" panose="00000400000000000000" pitchFamily="2" charset="-78"/>
                        </a:rPr>
                        <a:t>i</a:t>
                      </a:r>
                      <a:r>
                        <a:rPr lang="fa-IR" sz="1600" kern="100" dirty="0">
                          <a:effectLst/>
                          <a:cs typeface="B Nazanin" panose="00000400000000000000" pitchFamily="2" charset="-78"/>
                        </a:rPr>
                        <a:t>] و [</a:t>
                      </a:r>
                      <a:r>
                        <a:rPr lang="en-US" sz="1600" kern="100" dirty="0">
                          <a:effectLst/>
                          <a:cs typeface="B Nazanin" panose="00000400000000000000" pitchFamily="2" charset="-78"/>
                        </a:rPr>
                        <a:t>i+1</a:t>
                      </a:r>
                      <a:r>
                        <a:rPr lang="fa-IR" sz="1600" kern="100" dirty="0">
                          <a:effectLst/>
                          <a:cs typeface="B Nazanin" panose="00000400000000000000" pitchFamily="2" charset="-78"/>
                        </a:rPr>
                        <a:t>] ترکیب می شوند و از مجموعه داده تصویر ورودی حذف می شوند. اگر </a:t>
                      </a:r>
                      <a:r>
                        <a:rPr lang="en-US" sz="1600" kern="100" dirty="0">
                          <a:effectLst/>
                          <a:cs typeface="B Nazanin" panose="00000400000000000000" pitchFamily="2" charset="-78"/>
                        </a:rPr>
                        <a:t>n=0</a:t>
                      </a:r>
                      <a:r>
                        <a:rPr lang="fa-IR" sz="1600" kern="100" dirty="0">
                          <a:effectLst/>
                          <a:cs typeface="B Nazanin" panose="00000400000000000000" pitchFamily="2" charset="-78"/>
                        </a:rPr>
                        <a:t> یا </a:t>
                      </a:r>
                      <a:r>
                        <a:rPr lang="en-US" sz="1600" kern="100" dirty="0">
                          <a:effectLst/>
                          <a:cs typeface="B Nazanin" panose="00000400000000000000" pitchFamily="2" charset="-78"/>
                        </a:rPr>
                        <a:t>n=1</a:t>
                      </a:r>
                      <a:r>
                        <a:rPr lang="fa-IR" sz="1600" kern="100" dirty="0">
                          <a:effectLst/>
                          <a:cs typeface="B Nazanin" panose="00000400000000000000" pitchFamily="2" charset="-78"/>
                        </a:rPr>
                        <a:t> بود، به مرحله 5 بروید. در غیر این صورت به مرحله 3 </a:t>
                      </a:r>
                      <a:r>
                        <a:rPr lang="fa-IR" sz="1600" kern="100" dirty="0" err="1">
                          <a:effectLst/>
                          <a:cs typeface="B Nazanin" panose="00000400000000000000" pitchFamily="2" charset="-78"/>
                        </a:rPr>
                        <a:t>برگردید</a:t>
                      </a:r>
                      <a:r>
                        <a:rPr lang="fa-IR" sz="1600" kern="100" dirty="0">
                          <a:effectLst/>
                          <a:cs typeface="B Nazanin" panose="00000400000000000000" pitchFamily="2" charset="-78"/>
                        </a:rPr>
                        <a:t>.</a:t>
                      </a:r>
                      <a:endParaRPr lang="en-US" sz="1100" kern="100" dirty="0">
                        <a:effectLst/>
                        <a:latin typeface="Calibri" panose="020F0502020204030204" pitchFamily="34" charset="0"/>
                        <a:ea typeface="Calibri" panose="020F0502020204030204" pitchFamily="34" charset="0"/>
                        <a:cs typeface="B Nazanin" panose="00000400000000000000" pitchFamily="2" charset="-78"/>
                      </a:endParaRPr>
                    </a:p>
                  </a:txBody>
                  <a:tcPr marL="53528" marR="53528" marT="0" marB="0"/>
                </a:tc>
                <a:extLst>
                  <a:ext uri="{0D108BD9-81ED-4DB2-BD59-A6C34878D82A}">
                    <a16:rowId xmlns:a16="http://schemas.microsoft.com/office/drawing/2014/main" val="1738572630"/>
                  </a:ext>
                </a:extLst>
              </a:tr>
              <a:tr h="668488">
                <a:tc>
                  <a:txBody>
                    <a:bodyPr/>
                    <a:lstStyle/>
                    <a:p>
                      <a:pPr marL="0" marR="0" algn="just" rtl="1">
                        <a:lnSpc>
                          <a:spcPct val="107000"/>
                        </a:lnSpc>
                        <a:spcBef>
                          <a:spcPts val="0"/>
                        </a:spcBef>
                        <a:spcAft>
                          <a:spcPts val="0"/>
                        </a:spcAft>
                      </a:pPr>
                      <a:r>
                        <a:rPr lang="fa-IR" sz="1600" kern="100">
                          <a:effectLst/>
                          <a:cs typeface="B Nazanin" panose="00000400000000000000" pitchFamily="2" charset="-78"/>
                        </a:rPr>
                        <a:t>5. با در نظر گرفتن خروجی تصویر از مرحله 4 به عنوان تصویر ورودی برای لایه بعدی، تعداد تصاویر ورودی در لایه بعدی تصویر [</a:t>
                      </a:r>
                      <a:r>
                        <a:rPr lang="en-US" sz="1600" kern="100">
                          <a:effectLst/>
                          <a:cs typeface="B Nazanin" panose="00000400000000000000" pitchFamily="2" charset="-78"/>
                        </a:rPr>
                        <a:t>n</a:t>
                      </a:r>
                      <a:r>
                        <a:rPr lang="fa-IR" sz="1600" kern="100">
                          <a:effectLst/>
                          <a:cs typeface="B Nazanin" panose="00000400000000000000" pitchFamily="2" charset="-78"/>
                        </a:rPr>
                        <a:t>] = تصویر </a:t>
                      </a:r>
                      <a:r>
                        <a:rPr lang="en-US" sz="1600" kern="100">
                          <a:effectLst/>
                          <a:cs typeface="B Nazanin" panose="00000400000000000000" pitchFamily="2" charset="-78"/>
                        </a:rPr>
                        <a:t>[j] (n = j)</a:t>
                      </a:r>
                      <a:r>
                        <a:rPr lang="fa-IR" sz="1600" kern="100">
                          <a:effectLst/>
                          <a:cs typeface="B Nazanin" panose="00000400000000000000" pitchFamily="2" charset="-78"/>
                        </a:rPr>
                        <a:t> است. هنگامی که </a:t>
                      </a:r>
                      <a:r>
                        <a:rPr lang="en-US" sz="1600" kern="100">
                          <a:effectLst/>
                          <a:cs typeface="B Nazanin" panose="00000400000000000000" pitchFamily="2" charset="-78"/>
                        </a:rPr>
                        <a:t>j=1</a:t>
                      </a:r>
                      <a:r>
                        <a:rPr lang="fa-IR" sz="1600" kern="100">
                          <a:effectLst/>
                          <a:cs typeface="B Nazanin" panose="00000400000000000000" pitchFamily="2" charset="-78"/>
                        </a:rPr>
                        <a:t> است، به مرحله 6 بروید. در غیر این صورت به مرحله 3 برگردید.</a:t>
                      </a:r>
                      <a:endParaRPr lang="en-US" sz="1100" kern="100">
                        <a:effectLst/>
                        <a:latin typeface="Calibri" panose="020F0502020204030204" pitchFamily="34" charset="0"/>
                        <a:ea typeface="Calibri" panose="020F0502020204030204" pitchFamily="34" charset="0"/>
                        <a:cs typeface="B Nazanin" panose="00000400000000000000" pitchFamily="2" charset="-78"/>
                      </a:endParaRPr>
                    </a:p>
                  </a:txBody>
                  <a:tcPr marL="53528" marR="53528" marT="0" marB="0"/>
                </a:tc>
                <a:extLst>
                  <a:ext uri="{0D108BD9-81ED-4DB2-BD59-A6C34878D82A}">
                    <a16:rowId xmlns:a16="http://schemas.microsoft.com/office/drawing/2014/main" val="4096641370"/>
                  </a:ext>
                </a:extLst>
              </a:tr>
              <a:tr h="272724">
                <a:tc>
                  <a:txBody>
                    <a:bodyPr/>
                    <a:lstStyle/>
                    <a:p>
                      <a:pPr marL="0" marR="0" algn="just" rtl="1">
                        <a:lnSpc>
                          <a:spcPct val="107000"/>
                        </a:lnSpc>
                        <a:spcBef>
                          <a:spcPts val="0"/>
                        </a:spcBef>
                        <a:spcAft>
                          <a:spcPts val="0"/>
                        </a:spcAft>
                      </a:pPr>
                      <a:r>
                        <a:rPr lang="fa-IR" sz="1600" kern="100" dirty="0">
                          <a:effectLst/>
                          <a:cs typeface="B Nazanin" panose="00000400000000000000" pitchFamily="2" charset="-78"/>
                        </a:rPr>
                        <a:t>6. تصویر خروجی آخرین لایه، تصویری است که می خواهیم به دست آوریم.</a:t>
                      </a:r>
                      <a:endParaRPr lang="en-US" sz="1100" kern="100" dirty="0">
                        <a:effectLst/>
                        <a:latin typeface="Calibri" panose="020F0502020204030204" pitchFamily="34" charset="0"/>
                        <a:ea typeface="Calibri" panose="020F0502020204030204" pitchFamily="34" charset="0"/>
                        <a:cs typeface="B Nazanin" panose="00000400000000000000" pitchFamily="2" charset="-78"/>
                      </a:endParaRPr>
                    </a:p>
                  </a:txBody>
                  <a:tcPr marL="53528" marR="53528" marT="0" marB="0"/>
                </a:tc>
                <a:extLst>
                  <a:ext uri="{0D108BD9-81ED-4DB2-BD59-A6C34878D82A}">
                    <a16:rowId xmlns:a16="http://schemas.microsoft.com/office/drawing/2014/main" val="2993502609"/>
                  </a:ext>
                </a:extLst>
              </a:tr>
            </a:tbl>
          </a:graphicData>
        </a:graphic>
      </p:graphicFrame>
    </p:spTree>
    <p:extLst>
      <p:ext uri="{BB962C8B-B14F-4D97-AF65-F5344CB8AC3E}">
        <p14:creationId xmlns:p14="http://schemas.microsoft.com/office/powerpoint/2010/main" val="172881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5298037-AEBD-F208-500B-35BBF41102AC}"/>
              </a:ext>
            </a:extLst>
          </p:cNvPr>
          <p:cNvSpPr>
            <a:spLocks noGrp="1"/>
          </p:cNvSpPr>
          <p:nvPr>
            <p:ph type="title"/>
          </p:nvPr>
        </p:nvSpPr>
        <p:spPr>
          <a:xfrm>
            <a:off x="1154954" y="973668"/>
            <a:ext cx="8761413" cy="706964"/>
          </a:xfrm>
        </p:spPr>
        <p:txBody>
          <a:bodyPr/>
          <a:lstStyle/>
          <a:p>
            <a:pPr marR="0" lvl="0" algn="just" rtl="1">
              <a:lnSpc>
                <a:spcPct val="107000"/>
              </a:lnSpc>
              <a:spcBef>
                <a:spcPts val="0"/>
              </a:spcBef>
              <a:spcAft>
                <a:spcPts val="800"/>
              </a:spcAft>
            </a:pPr>
            <a:r>
              <a:rPr lang="fa-IR" sz="3200" kern="100" dirty="0" err="1">
                <a:latin typeface="Calibri" panose="020F0502020204030204" pitchFamily="34" charset="0"/>
                <a:ea typeface="Calibri" panose="020F0502020204030204" pitchFamily="34" charset="0"/>
                <a:cs typeface="B Nazanin" panose="00000400000000000000" pitchFamily="2" charset="-78"/>
              </a:rPr>
              <a:t>شماتیک</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C055084-EFC2-131B-DDF1-72C293B9E3A8}"/>
              </a:ext>
            </a:extLst>
          </p:cNvPr>
          <p:cNvSpPr txBox="1"/>
          <p:nvPr/>
        </p:nvSpPr>
        <p:spPr>
          <a:xfrm>
            <a:off x="10515749" y="413872"/>
            <a:ext cx="521297"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14</a:t>
            </a:r>
          </a:p>
        </p:txBody>
      </p:sp>
      <p:pic>
        <p:nvPicPr>
          <p:cNvPr id="2" name="Picture 1">
            <a:extLst>
              <a:ext uri="{FF2B5EF4-FFF2-40B4-BE49-F238E27FC236}">
                <a16:creationId xmlns:a16="http://schemas.microsoft.com/office/drawing/2014/main" id="{012B7290-C398-FE8A-CAB8-B83B567C885F}"/>
              </a:ext>
            </a:extLst>
          </p:cNvPr>
          <p:cNvPicPr>
            <a:picLocks noChangeAspect="1"/>
          </p:cNvPicPr>
          <p:nvPr/>
        </p:nvPicPr>
        <p:blipFill>
          <a:blip r:embed="rId3"/>
          <a:stretch>
            <a:fillRect/>
          </a:stretch>
        </p:blipFill>
        <p:spPr>
          <a:xfrm>
            <a:off x="2736469" y="479435"/>
            <a:ext cx="4706747" cy="6378565"/>
          </a:xfrm>
          <a:prstGeom prst="rect">
            <a:avLst/>
          </a:prstGeom>
        </p:spPr>
      </p:pic>
    </p:spTree>
    <p:extLst>
      <p:ext uri="{BB962C8B-B14F-4D97-AF65-F5344CB8AC3E}">
        <p14:creationId xmlns:p14="http://schemas.microsoft.com/office/powerpoint/2010/main" val="2560896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5298037-AEBD-F208-500B-35BBF41102AC}"/>
              </a:ext>
            </a:extLst>
          </p:cNvPr>
          <p:cNvSpPr>
            <a:spLocks noGrp="1"/>
          </p:cNvSpPr>
          <p:nvPr>
            <p:ph type="title"/>
          </p:nvPr>
        </p:nvSpPr>
        <p:spPr>
          <a:xfrm>
            <a:off x="1154954" y="973668"/>
            <a:ext cx="8761413" cy="706964"/>
          </a:xfrm>
        </p:spPr>
        <p:txBody>
          <a:bodyPr/>
          <a:lstStyle/>
          <a:p>
            <a:pPr marR="0" lvl="0" algn="just" rtl="1">
              <a:lnSpc>
                <a:spcPct val="107000"/>
              </a:lnSpc>
              <a:spcBef>
                <a:spcPts val="0"/>
              </a:spcBef>
              <a:spcAft>
                <a:spcPts val="800"/>
              </a:spcAft>
            </a:pPr>
            <a:r>
              <a:rPr lang="fa-IR" sz="3200" kern="100" dirty="0" err="1">
                <a:latin typeface="Calibri" panose="020F0502020204030204" pitchFamily="34" charset="0"/>
                <a:ea typeface="Calibri" panose="020F0502020204030204" pitchFamily="34" charset="0"/>
                <a:cs typeface="B Nazanin" panose="00000400000000000000" pitchFamily="2" charset="-78"/>
              </a:rPr>
              <a:t>شماتیک</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C055084-EFC2-131B-DDF1-72C293B9E3A8}"/>
              </a:ext>
            </a:extLst>
          </p:cNvPr>
          <p:cNvSpPr txBox="1"/>
          <p:nvPr/>
        </p:nvSpPr>
        <p:spPr>
          <a:xfrm>
            <a:off x="10515749" y="413872"/>
            <a:ext cx="521297"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15</a:t>
            </a:r>
          </a:p>
        </p:txBody>
      </p:sp>
      <p:pic>
        <p:nvPicPr>
          <p:cNvPr id="3" name="Picture 2">
            <a:extLst>
              <a:ext uri="{FF2B5EF4-FFF2-40B4-BE49-F238E27FC236}">
                <a16:creationId xmlns:a16="http://schemas.microsoft.com/office/drawing/2014/main" id="{D2485D99-886F-A4B5-E1F4-B9F014108DC6}"/>
              </a:ext>
            </a:extLst>
          </p:cNvPr>
          <p:cNvPicPr>
            <a:picLocks noChangeAspect="1"/>
          </p:cNvPicPr>
          <p:nvPr/>
        </p:nvPicPr>
        <p:blipFill>
          <a:blip r:embed="rId3"/>
          <a:stretch>
            <a:fillRect/>
          </a:stretch>
        </p:blipFill>
        <p:spPr>
          <a:xfrm>
            <a:off x="472350" y="370389"/>
            <a:ext cx="7217753" cy="6401129"/>
          </a:xfrm>
          <a:prstGeom prst="rect">
            <a:avLst/>
          </a:prstGeom>
        </p:spPr>
      </p:pic>
    </p:spTree>
    <p:extLst>
      <p:ext uri="{BB962C8B-B14F-4D97-AF65-F5344CB8AC3E}">
        <p14:creationId xmlns:p14="http://schemas.microsoft.com/office/powerpoint/2010/main" val="3947818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5298037-AEBD-F208-500B-35BBF41102AC}"/>
              </a:ext>
            </a:extLst>
          </p:cNvPr>
          <p:cNvSpPr>
            <a:spLocks noGrp="1"/>
          </p:cNvSpPr>
          <p:nvPr>
            <p:ph type="title"/>
          </p:nvPr>
        </p:nvSpPr>
        <p:spPr>
          <a:xfrm>
            <a:off x="1154954" y="973668"/>
            <a:ext cx="8761413" cy="706964"/>
          </a:xfrm>
        </p:spPr>
        <p:txBody>
          <a:bodyPr/>
          <a:lstStyle/>
          <a:p>
            <a:pPr marR="0" lvl="0" algn="just" rtl="1">
              <a:lnSpc>
                <a:spcPct val="107000"/>
              </a:lnSpc>
              <a:spcBef>
                <a:spcPts val="0"/>
              </a:spcBef>
              <a:spcAft>
                <a:spcPts val="800"/>
              </a:spcAft>
            </a:pPr>
            <a:r>
              <a:rPr lang="fa-IR" sz="3200" kern="100" dirty="0" err="1">
                <a:latin typeface="Calibri" panose="020F0502020204030204" pitchFamily="34" charset="0"/>
                <a:ea typeface="Calibri" panose="020F0502020204030204" pitchFamily="34" charset="0"/>
                <a:cs typeface="B Nazanin" panose="00000400000000000000" pitchFamily="2" charset="-78"/>
              </a:rPr>
              <a:t>شماتیک</a:t>
            </a:r>
            <a:endParaRPr lang="en-US" sz="32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C055084-EFC2-131B-DDF1-72C293B9E3A8}"/>
              </a:ext>
            </a:extLst>
          </p:cNvPr>
          <p:cNvSpPr txBox="1"/>
          <p:nvPr/>
        </p:nvSpPr>
        <p:spPr>
          <a:xfrm>
            <a:off x="10515749" y="413872"/>
            <a:ext cx="508473"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16</a:t>
            </a:r>
          </a:p>
        </p:txBody>
      </p:sp>
      <p:pic>
        <p:nvPicPr>
          <p:cNvPr id="2" name="Picture 1">
            <a:extLst>
              <a:ext uri="{FF2B5EF4-FFF2-40B4-BE49-F238E27FC236}">
                <a16:creationId xmlns:a16="http://schemas.microsoft.com/office/drawing/2014/main" id="{9587B71D-BDC1-03D0-908D-F5BD0030B411}"/>
              </a:ext>
            </a:extLst>
          </p:cNvPr>
          <p:cNvPicPr>
            <a:picLocks noChangeAspect="1"/>
          </p:cNvPicPr>
          <p:nvPr/>
        </p:nvPicPr>
        <p:blipFill>
          <a:blip r:embed="rId3"/>
          <a:stretch>
            <a:fillRect/>
          </a:stretch>
        </p:blipFill>
        <p:spPr>
          <a:xfrm>
            <a:off x="0" y="198542"/>
            <a:ext cx="5939790" cy="2964180"/>
          </a:xfrm>
          <a:prstGeom prst="rect">
            <a:avLst/>
          </a:prstGeom>
        </p:spPr>
      </p:pic>
      <p:pic>
        <p:nvPicPr>
          <p:cNvPr id="4" name="Picture 3">
            <a:extLst>
              <a:ext uri="{FF2B5EF4-FFF2-40B4-BE49-F238E27FC236}">
                <a16:creationId xmlns:a16="http://schemas.microsoft.com/office/drawing/2014/main" id="{F67EDAB7-1D8E-2845-5B3A-C8CF483ADEAF}"/>
              </a:ext>
            </a:extLst>
          </p:cNvPr>
          <p:cNvPicPr>
            <a:picLocks noChangeAspect="1"/>
          </p:cNvPicPr>
          <p:nvPr/>
        </p:nvPicPr>
        <p:blipFill>
          <a:blip r:embed="rId4"/>
          <a:stretch>
            <a:fillRect/>
          </a:stretch>
        </p:blipFill>
        <p:spPr>
          <a:xfrm>
            <a:off x="6096000" y="1712218"/>
            <a:ext cx="5943600" cy="2435225"/>
          </a:xfrm>
          <a:prstGeom prst="rect">
            <a:avLst/>
          </a:prstGeom>
        </p:spPr>
      </p:pic>
      <p:pic>
        <p:nvPicPr>
          <p:cNvPr id="5" name="Picture 4">
            <a:extLst>
              <a:ext uri="{FF2B5EF4-FFF2-40B4-BE49-F238E27FC236}">
                <a16:creationId xmlns:a16="http://schemas.microsoft.com/office/drawing/2014/main" id="{64035E82-7F7E-C7FE-C6BB-A61531842EA7}"/>
              </a:ext>
            </a:extLst>
          </p:cNvPr>
          <p:cNvPicPr>
            <a:picLocks noChangeAspect="1"/>
          </p:cNvPicPr>
          <p:nvPr/>
        </p:nvPicPr>
        <p:blipFill>
          <a:blip r:embed="rId5"/>
          <a:stretch>
            <a:fillRect/>
          </a:stretch>
        </p:blipFill>
        <p:spPr>
          <a:xfrm>
            <a:off x="0" y="3232785"/>
            <a:ext cx="5943600" cy="2495550"/>
          </a:xfrm>
          <a:prstGeom prst="rect">
            <a:avLst/>
          </a:prstGeom>
        </p:spPr>
      </p:pic>
      <p:pic>
        <p:nvPicPr>
          <p:cNvPr id="6" name="Picture 5">
            <a:extLst>
              <a:ext uri="{FF2B5EF4-FFF2-40B4-BE49-F238E27FC236}">
                <a16:creationId xmlns:a16="http://schemas.microsoft.com/office/drawing/2014/main" id="{BD82DD96-E8EF-7DF2-CAD7-546972C23C0C}"/>
              </a:ext>
            </a:extLst>
          </p:cNvPr>
          <p:cNvPicPr>
            <a:picLocks noChangeAspect="1"/>
          </p:cNvPicPr>
          <p:nvPr/>
        </p:nvPicPr>
        <p:blipFill>
          <a:blip r:embed="rId6"/>
          <a:stretch>
            <a:fillRect/>
          </a:stretch>
        </p:blipFill>
        <p:spPr>
          <a:xfrm>
            <a:off x="6092190" y="4245229"/>
            <a:ext cx="5943600" cy="2500630"/>
          </a:xfrm>
          <a:prstGeom prst="rect">
            <a:avLst/>
          </a:prstGeom>
        </p:spPr>
      </p:pic>
      <p:sp>
        <p:nvSpPr>
          <p:cNvPr id="7" name="TextBox 6">
            <a:extLst>
              <a:ext uri="{FF2B5EF4-FFF2-40B4-BE49-F238E27FC236}">
                <a16:creationId xmlns:a16="http://schemas.microsoft.com/office/drawing/2014/main" id="{24A5B83D-EE00-B0BE-2EF3-9E3DC1217D50}"/>
              </a:ext>
            </a:extLst>
          </p:cNvPr>
          <p:cNvSpPr txBox="1"/>
          <p:nvPr/>
        </p:nvSpPr>
        <p:spPr>
          <a:xfrm>
            <a:off x="6092190" y="1778418"/>
            <a:ext cx="1481558" cy="369332"/>
          </a:xfrm>
          <a:prstGeom prst="rect">
            <a:avLst/>
          </a:prstGeom>
          <a:noFill/>
        </p:spPr>
        <p:txBody>
          <a:bodyPr wrap="square" rtlCol="0">
            <a:spAutoFit/>
          </a:bodyPr>
          <a:lstStyle/>
          <a:p>
            <a:pPr algn="r" rtl="1"/>
            <a:r>
              <a:rPr lang="fa-IR" dirty="0">
                <a:cs typeface="B Nazanin" panose="00000400000000000000" pitchFamily="2" charset="-78"/>
              </a:rPr>
              <a:t>درخت </a:t>
            </a:r>
            <a:r>
              <a:rPr lang="fa-IR" dirty="0" err="1">
                <a:cs typeface="B Nazanin" panose="00000400000000000000" pitchFamily="2" charset="-78"/>
              </a:rPr>
              <a:t>دودویی</a:t>
            </a:r>
            <a:endParaRPr lang="en-US" dirty="0">
              <a:cs typeface="B Nazanin" panose="00000400000000000000" pitchFamily="2" charset="-78"/>
            </a:endParaRPr>
          </a:p>
        </p:txBody>
      </p:sp>
      <p:sp>
        <p:nvSpPr>
          <p:cNvPr id="8" name="TextBox 7">
            <a:extLst>
              <a:ext uri="{FF2B5EF4-FFF2-40B4-BE49-F238E27FC236}">
                <a16:creationId xmlns:a16="http://schemas.microsoft.com/office/drawing/2014/main" id="{FD5AF174-83C8-8C4F-8283-00E19C0AFBD7}"/>
              </a:ext>
            </a:extLst>
          </p:cNvPr>
          <p:cNvSpPr txBox="1"/>
          <p:nvPr/>
        </p:nvSpPr>
        <p:spPr>
          <a:xfrm>
            <a:off x="0" y="3325947"/>
            <a:ext cx="1481558" cy="369332"/>
          </a:xfrm>
          <a:prstGeom prst="rect">
            <a:avLst/>
          </a:prstGeom>
          <a:noFill/>
        </p:spPr>
        <p:txBody>
          <a:bodyPr wrap="square" rtlCol="0">
            <a:spAutoFit/>
          </a:bodyPr>
          <a:lstStyle/>
          <a:p>
            <a:pPr algn="r" rtl="1"/>
            <a:r>
              <a:rPr lang="en-US" dirty="0">
                <a:cs typeface="B Nazanin" panose="00000400000000000000" pitchFamily="2" charset="-78"/>
              </a:rPr>
              <a:t>Left to right</a:t>
            </a:r>
          </a:p>
        </p:txBody>
      </p:sp>
      <p:sp>
        <p:nvSpPr>
          <p:cNvPr id="11" name="TextBox 10">
            <a:extLst>
              <a:ext uri="{FF2B5EF4-FFF2-40B4-BE49-F238E27FC236}">
                <a16:creationId xmlns:a16="http://schemas.microsoft.com/office/drawing/2014/main" id="{BB8F7FB6-DAFC-1E58-176C-E2FE7D58EB63}"/>
              </a:ext>
            </a:extLst>
          </p:cNvPr>
          <p:cNvSpPr txBox="1"/>
          <p:nvPr/>
        </p:nvSpPr>
        <p:spPr>
          <a:xfrm>
            <a:off x="5702808" y="4340919"/>
            <a:ext cx="1481558" cy="369332"/>
          </a:xfrm>
          <a:prstGeom prst="rect">
            <a:avLst/>
          </a:prstGeom>
          <a:noFill/>
        </p:spPr>
        <p:txBody>
          <a:bodyPr wrap="square" rtlCol="0">
            <a:spAutoFit/>
          </a:bodyPr>
          <a:lstStyle/>
          <a:p>
            <a:pPr algn="r" rtl="1"/>
            <a:r>
              <a:rPr lang="fa-IR" dirty="0">
                <a:cs typeface="B Nazanin" panose="00000400000000000000" pitchFamily="2" charset="-78"/>
              </a:rPr>
              <a:t>روش مقاله</a:t>
            </a:r>
            <a:endParaRPr lang="en-US" dirty="0">
              <a:cs typeface="B Nazanin" panose="00000400000000000000" pitchFamily="2" charset="-78"/>
            </a:endParaRPr>
          </a:p>
        </p:txBody>
      </p:sp>
    </p:spTree>
    <p:extLst>
      <p:ext uri="{BB962C8B-B14F-4D97-AF65-F5344CB8AC3E}">
        <p14:creationId xmlns:p14="http://schemas.microsoft.com/office/powerpoint/2010/main" val="1299185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B6E17-C3DA-2810-3562-E12800C8D867}"/>
              </a:ext>
            </a:extLst>
          </p:cNvPr>
          <p:cNvSpPr>
            <a:spLocks noGrp="1"/>
          </p:cNvSpPr>
          <p:nvPr>
            <p:ph type="ctrTitle"/>
          </p:nvPr>
        </p:nvSpPr>
        <p:spPr>
          <a:xfrm>
            <a:off x="2803495" y="3119973"/>
            <a:ext cx="6585010" cy="618054"/>
          </a:xfrm>
        </p:spPr>
        <p:txBody>
          <a:bodyPr/>
          <a:lstStyle/>
          <a:p>
            <a:pPr algn="ctr"/>
            <a:r>
              <a:rPr lang="fa-IR" sz="3200" dirty="0">
                <a:cs typeface="B Nazanin" panose="00000400000000000000" pitchFamily="2" charset="-78"/>
              </a:rPr>
              <a:t>پایان</a:t>
            </a:r>
            <a:endParaRPr lang="en-US" sz="3200" dirty="0">
              <a:cs typeface="B Nazanin" panose="00000400000000000000" pitchFamily="2" charset="-78"/>
            </a:endParaRPr>
          </a:p>
        </p:txBody>
      </p:sp>
    </p:spTree>
    <p:extLst>
      <p:ext uri="{BB962C8B-B14F-4D97-AF65-F5344CB8AC3E}">
        <p14:creationId xmlns:p14="http://schemas.microsoft.com/office/powerpoint/2010/main" val="2374621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B854-63E6-9FC1-C1C1-A59BF25E3E14}"/>
              </a:ext>
            </a:extLst>
          </p:cNvPr>
          <p:cNvSpPr>
            <a:spLocks noGrp="1"/>
          </p:cNvSpPr>
          <p:nvPr>
            <p:ph type="title"/>
          </p:nvPr>
        </p:nvSpPr>
        <p:spPr/>
        <p:txBody>
          <a:bodyPr/>
          <a:lstStyle/>
          <a:p>
            <a:pPr algn="r"/>
            <a:r>
              <a:rPr lang="fa-IR" dirty="0">
                <a:cs typeface="B Nazanin" panose="00000400000000000000" pitchFamily="2" charset="-78"/>
              </a:rPr>
              <a:t>مقدمه</a:t>
            </a:r>
            <a:endParaRPr lang="en-US" dirty="0">
              <a:cs typeface="B Nazanin" panose="00000400000000000000" pitchFamily="2" charset="-78"/>
            </a:endParaRPr>
          </a:p>
        </p:txBody>
      </p:sp>
      <p:sp>
        <p:nvSpPr>
          <p:cNvPr id="3" name="Content Placeholder 2">
            <a:extLst>
              <a:ext uri="{FF2B5EF4-FFF2-40B4-BE49-F238E27FC236}">
                <a16:creationId xmlns:a16="http://schemas.microsoft.com/office/drawing/2014/main" id="{C9A72B1D-6994-3C1B-04BE-9C040D35B950}"/>
              </a:ext>
            </a:extLst>
          </p:cNvPr>
          <p:cNvSpPr>
            <a:spLocks noGrp="1"/>
          </p:cNvSpPr>
          <p:nvPr>
            <p:ph idx="1"/>
          </p:nvPr>
        </p:nvSpPr>
        <p:spPr>
          <a:xfrm>
            <a:off x="474454" y="2570672"/>
            <a:ext cx="11231592" cy="3449128"/>
          </a:xfrm>
        </p:spPr>
        <p:txBody>
          <a:bodyPr>
            <a:normAutofit fontScale="92500" lnSpcReduction="10000"/>
          </a:bodyPr>
          <a:lstStyle/>
          <a:p>
            <a:pPr marL="0" indent="0" algn="r" rtl="1">
              <a:buNone/>
            </a:pPr>
            <a:r>
              <a:rPr lang="ar-IQ" dirty="0">
                <a:solidFill>
                  <a:schemeClr val="tx1"/>
                </a:solidFill>
                <a:cs typeface="B Nazanin" panose="00000400000000000000" pitchFamily="2" charset="-78"/>
              </a:rPr>
              <a:t>در سال های اخیر، فناوری بینایی کامپیوتر به سرعت توسعه یافته است و فناوری تصویر در صنایع مختلف به کار گرفته شده است. فناوری تصویر به طور گسترده برای</a:t>
            </a:r>
            <a:r>
              <a:rPr lang="en-US" sz="1400" dirty="0">
                <a:solidFill>
                  <a:schemeClr val="tx1"/>
                </a:solidFill>
                <a:latin typeface="Arial" panose="020B0604020202020204" pitchFamily="34" charset="0"/>
                <a:cs typeface="Arial" panose="020B0604020202020204" pitchFamily="34" charset="0"/>
              </a:rPr>
              <a:t>VR</a:t>
            </a:r>
            <a:r>
              <a:rPr lang="en-US" dirty="0">
                <a:solidFill>
                  <a:schemeClr val="tx1"/>
                </a:solidFill>
                <a:cs typeface="B Nazanin" panose="00000400000000000000" pitchFamily="2" charset="-78"/>
              </a:rPr>
              <a:t> </a:t>
            </a:r>
            <a:r>
              <a:rPr lang="fa-IR" dirty="0">
                <a:solidFill>
                  <a:schemeClr val="tx1"/>
                </a:solidFill>
                <a:cs typeface="B Nazanin" panose="00000400000000000000" pitchFamily="2" charset="-78"/>
              </a:rPr>
              <a:t> </a:t>
            </a:r>
            <a:r>
              <a:rPr lang="ar-IQ" dirty="0">
                <a:solidFill>
                  <a:schemeClr val="tx1"/>
                </a:solidFill>
                <a:cs typeface="B Nazanin" panose="00000400000000000000" pitchFamily="2" charset="-78"/>
              </a:rPr>
              <a:t>و تصاویر پانوراما 360 درجه استفاده می شود. فناوری پیوند تصویر به ویژه برای تصاویر پانوراما مهم است و تحقیقات زیادی روی الگوریتم های پیوند تصویر انجام شده است. الگوریتم های پیوند تصویر بخش های کوچکی از صحنه ها را به هم می چسبانند تا تصویری از کل صحنه به دست آورند.</a:t>
            </a:r>
            <a:endParaRPr lang="fa-IR" dirty="0">
              <a:solidFill>
                <a:schemeClr val="tx1"/>
              </a:solidFill>
              <a:cs typeface="B Nazanin" panose="00000400000000000000" pitchFamily="2" charset="-78"/>
            </a:endParaRPr>
          </a:p>
          <a:p>
            <a:pPr marL="0" indent="0" algn="r" rtl="1">
              <a:buNone/>
            </a:pPr>
            <a:r>
              <a:rPr lang="fa-IR" dirty="0">
                <a:solidFill>
                  <a:schemeClr val="tx1"/>
                </a:solidFill>
                <a:cs typeface="B Nazanin" panose="00000400000000000000" pitchFamily="2" charset="-78"/>
              </a:rPr>
              <a:t>زمینه های استفاده از این فناوری عبارتند از:</a:t>
            </a:r>
          </a:p>
          <a:p>
            <a:pPr algn="r" rtl="1">
              <a:buFont typeface="Courier New" panose="02070309020205020404" pitchFamily="49" charset="0"/>
              <a:buChar char="o"/>
            </a:pPr>
            <a:r>
              <a:rPr lang="ar-IQ" dirty="0">
                <a:solidFill>
                  <a:schemeClr val="tx1"/>
                </a:solidFill>
                <a:cs typeface="B Nazanin" panose="00000400000000000000" pitchFamily="2" charset="-78"/>
              </a:rPr>
              <a:t>بازسازی سه بعدی اش</a:t>
            </a:r>
            <a:r>
              <a:rPr lang="fa-IR" dirty="0">
                <a:solidFill>
                  <a:schemeClr val="tx1"/>
                </a:solidFill>
                <a:cs typeface="B Nazanin" panose="00000400000000000000" pitchFamily="2" charset="-78"/>
              </a:rPr>
              <a:t>یا</a:t>
            </a:r>
          </a:p>
          <a:p>
            <a:pPr algn="r" rtl="1">
              <a:buFont typeface="Courier New" panose="02070309020205020404" pitchFamily="49" charset="0"/>
              <a:buChar char="o"/>
            </a:pPr>
            <a:r>
              <a:rPr lang="ar-IQ" dirty="0">
                <a:solidFill>
                  <a:schemeClr val="tx1"/>
                </a:solidFill>
                <a:cs typeface="B Nazanin" panose="00000400000000000000" pitchFamily="2" charset="-78"/>
              </a:rPr>
              <a:t>تجزیه و تحلیل تصویر پزشکی </a:t>
            </a:r>
            <a:endParaRPr lang="en-US" dirty="0">
              <a:solidFill>
                <a:schemeClr val="tx1"/>
              </a:solidFill>
              <a:cs typeface="B Nazanin" panose="00000400000000000000" pitchFamily="2" charset="-78"/>
            </a:endParaRPr>
          </a:p>
          <a:p>
            <a:pPr algn="r" rtl="1">
              <a:buFont typeface="Courier New" panose="02070309020205020404" pitchFamily="49" charset="0"/>
              <a:buChar char="o"/>
            </a:pPr>
            <a:r>
              <a:rPr lang="ar-IQ" dirty="0">
                <a:solidFill>
                  <a:schemeClr val="tx1"/>
                </a:solidFill>
                <a:cs typeface="B Nazanin" panose="00000400000000000000" pitchFamily="2" charset="-78"/>
              </a:rPr>
              <a:t>نماهای پانوراما 360 درجه از خارج از خودروها در رانندگی خودکار</a:t>
            </a:r>
            <a:endParaRPr lang="fa-IR" dirty="0">
              <a:solidFill>
                <a:schemeClr val="tx1"/>
              </a:solidFill>
              <a:cs typeface="B Nazanin" panose="00000400000000000000" pitchFamily="2" charset="-78"/>
            </a:endParaRPr>
          </a:p>
          <a:p>
            <a:pPr algn="r" rtl="1">
              <a:buFont typeface="Courier New" panose="02070309020205020404" pitchFamily="49" charset="0"/>
              <a:buChar char="o"/>
            </a:pPr>
            <a:r>
              <a:rPr lang="ar-IQ" dirty="0">
                <a:solidFill>
                  <a:schemeClr val="tx1"/>
                </a:solidFill>
                <a:cs typeface="B Nazanin" panose="00000400000000000000" pitchFamily="2" charset="-78"/>
              </a:rPr>
              <a:t>تجزیه و تحلیل تصویر سنجش از دور در جغرافیا</a:t>
            </a:r>
            <a:endParaRPr lang="fa-IR" dirty="0">
              <a:solidFill>
                <a:schemeClr val="tx1"/>
              </a:solidFill>
              <a:cs typeface="B Nazanin" panose="00000400000000000000" pitchFamily="2" charset="-78"/>
            </a:endParaRPr>
          </a:p>
          <a:p>
            <a:pPr marL="0" indent="0" algn="r" rtl="1">
              <a:buNone/>
            </a:pPr>
            <a:endParaRPr lang="fa-IR" dirty="0">
              <a:solidFill>
                <a:schemeClr val="tx1"/>
              </a:solidFill>
              <a:cs typeface="B Nazanin" panose="00000400000000000000" pitchFamily="2" charset="-78"/>
            </a:endParaRPr>
          </a:p>
          <a:p>
            <a:pPr marL="0" indent="0" algn="r" rtl="1">
              <a:buNone/>
            </a:pPr>
            <a:r>
              <a:rPr lang="ar-SA"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در حال حاضر، این فناوری عمدتاً بر روی پیوند تصاویر </a:t>
            </a:r>
            <a:r>
              <a:rPr lang="fa-IR"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مرتب سازی</a:t>
            </a:r>
            <a:r>
              <a:rPr lang="ar-SA"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 شده متمرکز است و تحقیقات بسیار کمی در مورد پیوند تصاویر بدون ترتیب انجام شده است</a:t>
            </a:r>
            <a:r>
              <a:rPr lang="fa-IR"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a:t>
            </a:r>
            <a:endParaRPr lang="fa-IR" dirty="0">
              <a:solidFill>
                <a:schemeClr val="tx1"/>
              </a:solidFill>
              <a:cs typeface="B Nazanin" panose="00000400000000000000" pitchFamily="2" charset="-78"/>
            </a:endParaRPr>
          </a:p>
        </p:txBody>
      </p:sp>
      <p:sp>
        <p:nvSpPr>
          <p:cNvPr id="4" name="TextBox 3">
            <a:extLst>
              <a:ext uri="{FF2B5EF4-FFF2-40B4-BE49-F238E27FC236}">
                <a16:creationId xmlns:a16="http://schemas.microsoft.com/office/drawing/2014/main" id="{4B728CE9-D7EF-FEE3-2764-4274B6DB21B0}"/>
              </a:ext>
            </a:extLst>
          </p:cNvPr>
          <p:cNvSpPr txBox="1"/>
          <p:nvPr/>
        </p:nvSpPr>
        <p:spPr>
          <a:xfrm>
            <a:off x="10610490" y="389627"/>
            <a:ext cx="352982"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1</a:t>
            </a:r>
            <a:endParaRPr lang="en-US" sz="2800" dirty="0">
              <a:solidFill>
                <a:schemeClr val="bg1">
                  <a:lumMod val="95000"/>
                </a:schemeClr>
              </a:solidFill>
              <a:cs typeface="B Nazanin" panose="00000400000000000000" pitchFamily="2" charset="-78"/>
            </a:endParaRPr>
          </a:p>
        </p:txBody>
      </p:sp>
    </p:spTree>
    <p:extLst>
      <p:ext uri="{BB962C8B-B14F-4D97-AF65-F5344CB8AC3E}">
        <p14:creationId xmlns:p14="http://schemas.microsoft.com/office/powerpoint/2010/main" val="2488329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B854-63E6-9FC1-C1C1-A59BF25E3E14}"/>
              </a:ext>
            </a:extLst>
          </p:cNvPr>
          <p:cNvSpPr>
            <a:spLocks noGrp="1"/>
          </p:cNvSpPr>
          <p:nvPr>
            <p:ph type="title"/>
          </p:nvPr>
        </p:nvSpPr>
        <p:spPr/>
        <p:txBody>
          <a:bodyPr/>
          <a:lstStyle/>
          <a:p>
            <a:pPr algn="r"/>
            <a:r>
              <a:rPr lang="fa-IR" dirty="0">
                <a:cs typeface="B Nazanin" panose="00000400000000000000" pitchFamily="2" charset="-78"/>
              </a:rPr>
              <a:t>پیوند تصویر</a:t>
            </a:r>
            <a:endParaRPr lang="en-US" dirty="0">
              <a:cs typeface="B Nazanin" panose="00000400000000000000" pitchFamily="2" charset="-78"/>
            </a:endParaRPr>
          </a:p>
        </p:txBody>
      </p:sp>
      <p:sp>
        <p:nvSpPr>
          <p:cNvPr id="3" name="Content Placeholder 2">
            <a:extLst>
              <a:ext uri="{FF2B5EF4-FFF2-40B4-BE49-F238E27FC236}">
                <a16:creationId xmlns:a16="http://schemas.microsoft.com/office/drawing/2014/main" id="{C9A72B1D-6994-3C1B-04BE-9C040D35B950}"/>
              </a:ext>
            </a:extLst>
          </p:cNvPr>
          <p:cNvSpPr>
            <a:spLocks noGrp="1"/>
          </p:cNvSpPr>
          <p:nvPr>
            <p:ph idx="1"/>
          </p:nvPr>
        </p:nvSpPr>
        <p:spPr>
          <a:xfrm>
            <a:off x="474454" y="2570672"/>
            <a:ext cx="11231592" cy="3449128"/>
          </a:xfrm>
        </p:spPr>
        <p:txBody>
          <a:bodyPr>
            <a:normAutofit/>
          </a:bodyPr>
          <a:lstStyle/>
          <a:p>
            <a:pPr marL="0" indent="0" algn="r" rtl="1">
              <a:buNone/>
            </a:pPr>
            <a:r>
              <a:rPr lang="ar-SA"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مراحل اصلی به کار گرفته شده توسط فناوری پیوند تصویر را می توان به </a:t>
            </a:r>
            <a:r>
              <a:rPr lang="fa-IR"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موارد زیر خلاصه کرد:</a:t>
            </a:r>
          </a:p>
          <a:p>
            <a:pPr algn="r" rtl="1">
              <a:buFont typeface="Courier New" panose="02070309020205020404" pitchFamily="49" charset="0"/>
              <a:buChar char="o"/>
            </a:pPr>
            <a:r>
              <a:rPr lang="fa-IR" dirty="0">
                <a:solidFill>
                  <a:schemeClr val="tx1"/>
                </a:solidFill>
                <a:latin typeface="Calibri" panose="020F0502020204030204" pitchFamily="34" charset="0"/>
                <a:ea typeface="Calibri" panose="020F0502020204030204" pitchFamily="34" charset="0"/>
                <a:cs typeface="B Nazanin" panose="00000400000000000000" pitchFamily="2" charset="-78"/>
              </a:rPr>
              <a:t>پیش پردازش</a:t>
            </a:r>
          </a:p>
          <a:p>
            <a:pPr algn="r" rtl="1">
              <a:buFont typeface="Courier New" panose="02070309020205020404" pitchFamily="49" charset="0"/>
              <a:buChar char="o"/>
            </a:pPr>
            <a:r>
              <a:rPr lang="fa-IR" dirty="0">
                <a:solidFill>
                  <a:schemeClr val="tx1"/>
                </a:solidFill>
                <a:latin typeface="Calibri" panose="020F0502020204030204" pitchFamily="34" charset="0"/>
                <a:ea typeface="Calibri" panose="020F0502020204030204" pitchFamily="34" charset="0"/>
                <a:cs typeface="B Nazanin" panose="00000400000000000000" pitchFamily="2" charset="-78"/>
              </a:rPr>
              <a:t>تطبیق و ثبت *</a:t>
            </a:r>
          </a:p>
          <a:p>
            <a:pPr algn="r" rtl="1">
              <a:buFont typeface="Courier New" panose="02070309020205020404" pitchFamily="49" charset="0"/>
              <a:buChar char="o"/>
            </a:pPr>
            <a:r>
              <a:rPr lang="fa-IR" dirty="0">
                <a:solidFill>
                  <a:schemeClr val="tx1"/>
                </a:solidFill>
                <a:latin typeface="Calibri" panose="020F0502020204030204" pitchFamily="34" charset="0"/>
                <a:ea typeface="Calibri" panose="020F0502020204030204" pitchFamily="34" charset="0"/>
                <a:cs typeface="B Nazanin" panose="00000400000000000000" pitchFamily="2" charset="-78"/>
              </a:rPr>
              <a:t>پیوند تصویر *</a:t>
            </a:r>
            <a:endParaRPr lang="fa-IR" dirty="0">
              <a:solidFill>
                <a:schemeClr val="tx1"/>
              </a:solidFill>
              <a:cs typeface="B Nazanin" panose="00000400000000000000" pitchFamily="2" charset="-78"/>
            </a:endParaRPr>
          </a:p>
        </p:txBody>
      </p:sp>
      <p:sp>
        <p:nvSpPr>
          <p:cNvPr id="4" name="TextBox 3">
            <a:extLst>
              <a:ext uri="{FF2B5EF4-FFF2-40B4-BE49-F238E27FC236}">
                <a16:creationId xmlns:a16="http://schemas.microsoft.com/office/drawing/2014/main" id="{4B728CE9-D7EF-FEE3-2764-4274B6DB21B0}"/>
              </a:ext>
            </a:extLst>
          </p:cNvPr>
          <p:cNvSpPr txBox="1"/>
          <p:nvPr/>
        </p:nvSpPr>
        <p:spPr>
          <a:xfrm>
            <a:off x="10610490" y="389627"/>
            <a:ext cx="352982"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2</a:t>
            </a:r>
            <a:endParaRPr lang="en-US" sz="2800" dirty="0">
              <a:solidFill>
                <a:schemeClr val="bg1">
                  <a:lumMod val="95000"/>
                </a:schemeClr>
              </a:solidFill>
              <a:cs typeface="B Nazanin" panose="00000400000000000000" pitchFamily="2" charset="-78"/>
            </a:endParaRPr>
          </a:p>
        </p:txBody>
      </p:sp>
    </p:spTree>
    <p:extLst>
      <p:ext uri="{BB962C8B-B14F-4D97-AF65-F5344CB8AC3E}">
        <p14:creationId xmlns:p14="http://schemas.microsoft.com/office/powerpoint/2010/main" val="2140827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B854-63E6-9FC1-C1C1-A59BF25E3E14}"/>
              </a:ext>
            </a:extLst>
          </p:cNvPr>
          <p:cNvSpPr>
            <a:spLocks noGrp="1"/>
          </p:cNvSpPr>
          <p:nvPr>
            <p:ph type="title"/>
          </p:nvPr>
        </p:nvSpPr>
        <p:spPr/>
        <p:txBody>
          <a:bodyPr/>
          <a:lstStyle/>
          <a:p>
            <a:pPr algn="r" rtl="1"/>
            <a:r>
              <a:rPr lang="ar-SA" dirty="0">
                <a:effectLst/>
                <a:latin typeface="Calibri" panose="020F0502020204030204" pitchFamily="34" charset="0"/>
                <a:ea typeface="Calibri" panose="020F0502020204030204" pitchFamily="34" charset="0"/>
                <a:cs typeface="B Nazanin" panose="00000400000000000000" pitchFamily="2" charset="-78"/>
              </a:rPr>
              <a:t>روش‌های تشخیص نقطه مشخصه </a:t>
            </a:r>
            <a:endParaRPr lang="en-US" sz="6000" dirty="0">
              <a:cs typeface="B Nazanin" panose="00000400000000000000" pitchFamily="2" charset="-78"/>
            </a:endParaRPr>
          </a:p>
        </p:txBody>
      </p:sp>
      <p:sp>
        <p:nvSpPr>
          <p:cNvPr id="3" name="Content Placeholder 2">
            <a:extLst>
              <a:ext uri="{FF2B5EF4-FFF2-40B4-BE49-F238E27FC236}">
                <a16:creationId xmlns:a16="http://schemas.microsoft.com/office/drawing/2014/main" id="{C9A72B1D-6994-3C1B-04BE-9C040D35B950}"/>
              </a:ext>
            </a:extLst>
          </p:cNvPr>
          <p:cNvSpPr>
            <a:spLocks noGrp="1"/>
          </p:cNvSpPr>
          <p:nvPr>
            <p:ph idx="1"/>
          </p:nvPr>
        </p:nvSpPr>
        <p:spPr>
          <a:xfrm>
            <a:off x="474454" y="2570672"/>
            <a:ext cx="11231592" cy="3449128"/>
          </a:xfrm>
        </p:spPr>
        <p:txBody>
          <a:bodyPr>
            <a:normAutofit/>
          </a:bodyPr>
          <a:lstStyle/>
          <a:p>
            <a:pPr marL="0" indent="0" algn="r" rtl="1">
              <a:buNone/>
            </a:pPr>
            <a:r>
              <a:rPr lang="ar-SA"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 متداول‌ترین روش‌های تشخیص نقطه مشخصه عبارتند از</a:t>
            </a:r>
            <a:r>
              <a:rPr lang="fa-IR"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 </a:t>
            </a:r>
          </a:p>
          <a:p>
            <a:pPr algn="r" rtl="1">
              <a:buFont typeface="Courier New" panose="02070309020205020404" pitchFamily="49" charset="0"/>
              <a:buChar char="o"/>
            </a:pPr>
            <a:r>
              <a:rPr lang="ar-SA"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تبدیل ویژگی </a:t>
            </a:r>
            <a:r>
              <a:rPr lang="fa-IR"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مستقل از مقیاس </a:t>
            </a:r>
            <a:r>
              <a:rPr lang="fa-IR" dirty="0">
                <a:solidFill>
                  <a:schemeClr val="tx1"/>
                </a:solidFill>
                <a:latin typeface="Calibri" panose="020F0502020204030204" pitchFamily="34" charset="0"/>
                <a:ea typeface="Calibri" panose="020F0502020204030204" pitchFamily="34" charset="0"/>
                <a:cs typeface="B Nazanin" panose="00000400000000000000" pitchFamily="2" charset="-78"/>
              </a:rPr>
              <a:t>(</a:t>
            </a:r>
            <a:r>
              <a:rPr lang="en-US" dirty="0">
                <a:solidFill>
                  <a:schemeClr val="tx1"/>
                </a:solidFill>
                <a:latin typeface="Calibri" panose="020F0502020204030204" pitchFamily="34" charset="0"/>
                <a:ea typeface="Calibri" panose="020F0502020204030204" pitchFamily="34" charset="0"/>
                <a:cs typeface="B Nazanin" panose="00000400000000000000" pitchFamily="2" charset="-78"/>
              </a:rPr>
              <a:t>scale-invariant feature transform</a:t>
            </a:r>
            <a:r>
              <a:rPr lang="fa-IR" dirty="0">
                <a:solidFill>
                  <a:schemeClr val="tx1"/>
                </a:solidFill>
                <a:latin typeface="Calibri" panose="020F0502020204030204" pitchFamily="34" charset="0"/>
                <a:ea typeface="Calibri" panose="020F0502020204030204" pitchFamily="34" charset="0"/>
                <a:cs typeface="B Nazanin" panose="00000400000000000000" pitchFamily="2" charset="-78"/>
              </a:rPr>
              <a:t>) (</a:t>
            </a:r>
            <a:r>
              <a:rPr lang="en-US" dirty="0">
                <a:solidFill>
                  <a:schemeClr val="tx1"/>
                </a:solidFill>
                <a:latin typeface="Calibri" panose="020F0502020204030204" pitchFamily="34" charset="0"/>
                <a:ea typeface="Calibri" panose="020F0502020204030204" pitchFamily="34" charset="0"/>
                <a:cs typeface="B Nazanin" panose="00000400000000000000" pitchFamily="2" charset="-78"/>
              </a:rPr>
              <a:t>SIFT</a:t>
            </a:r>
            <a:r>
              <a:rPr lang="fa-IR" dirty="0">
                <a:solidFill>
                  <a:schemeClr val="tx1"/>
                </a:solidFill>
                <a:latin typeface="Calibri" panose="020F0502020204030204" pitchFamily="34" charset="0"/>
                <a:ea typeface="Calibri" panose="020F0502020204030204" pitchFamily="34" charset="0"/>
                <a:cs typeface="B Nazanin" panose="00000400000000000000" pitchFamily="2" charset="-78"/>
              </a:rPr>
              <a:t>)</a:t>
            </a:r>
          </a:p>
          <a:p>
            <a:pPr algn="r" rtl="1">
              <a:buFont typeface="Courier New" panose="02070309020205020404" pitchFamily="49" charset="0"/>
              <a:buChar char="o"/>
            </a:pPr>
            <a:r>
              <a:rPr lang="ar-SA" sz="1800" kern="1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عملکرد قوی تسریع‌شده </a:t>
            </a:r>
            <a:r>
              <a:rPr lang="fa-IR" sz="1800" kern="1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a:t>
            </a:r>
            <a:r>
              <a:rPr lang="en-US" sz="1800" kern="1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accelerated robust function</a:t>
            </a:r>
            <a:r>
              <a:rPr lang="fa-IR" sz="1800" kern="1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 (</a:t>
            </a:r>
            <a:r>
              <a:rPr lang="en-US" sz="1800" kern="1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SURF</a:t>
            </a:r>
            <a:r>
              <a:rPr lang="fa-IR" sz="1800" kern="1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a:t>
            </a:r>
          </a:p>
          <a:p>
            <a:pPr algn="r" rtl="1">
              <a:buFont typeface="Courier New" panose="02070309020205020404" pitchFamily="49" charset="0"/>
              <a:buChar char="o"/>
            </a:pPr>
            <a:r>
              <a:rPr lang="ar-SA"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جهت‌دار</a:t>
            </a:r>
            <a:r>
              <a:rPr lang="fa-IR"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 سریع</a:t>
            </a:r>
            <a:r>
              <a:rPr lang="ar-SA" sz="18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 و چرخشی مختصر </a:t>
            </a:r>
            <a:r>
              <a:rPr lang="fa-IR" kern="100" dirty="0">
                <a:solidFill>
                  <a:schemeClr val="tx1"/>
                </a:solidFill>
                <a:latin typeface="Calibri" panose="020F0502020204030204" pitchFamily="34" charset="0"/>
                <a:ea typeface="Calibri" panose="020F0502020204030204" pitchFamily="34" charset="0"/>
                <a:cs typeface="B Nazanin" panose="00000400000000000000" pitchFamily="2" charset="-78"/>
              </a:rPr>
              <a:t>(</a:t>
            </a:r>
            <a:r>
              <a:rPr lang="en-US" kern="100" dirty="0">
                <a:solidFill>
                  <a:schemeClr val="tx1"/>
                </a:solidFill>
                <a:latin typeface="Calibri" panose="020F0502020204030204" pitchFamily="34" charset="0"/>
                <a:ea typeface="Calibri" panose="020F0502020204030204" pitchFamily="34" charset="0"/>
                <a:cs typeface="B Nazanin" panose="00000400000000000000" pitchFamily="2" charset="-78"/>
              </a:rPr>
              <a:t>oriented FAST and rotated BRIEF</a:t>
            </a:r>
            <a:r>
              <a:rPr lang="fa-IR" kern="100" dirty="0">
                <a:solidFill>
                  <a:schemeClr val="tx1"/>
                </a:solidFill>
                <a:latin typeface="Calibri" panose="020F0502020204030204" pitchFamily="34" charset="0"/>
                <a:ea typeface="Calibri" panose="020F0502020204030204" pitchFamily="34" charset="0"/>
                <a:cs typeface="B Nazanin" panose="00000400000000000000" pitchFamily="2" charset="-78"/>
              </a:rPr>
              <a:t>) (</a:t>
            </a:r>
            <a:r>
              <a:rPr lang="en-US" kern="100" dirty="0">
                <a:solidFill>
                  <a:schemeClr val="tx1"/>
                </a:solidFill>
                <a:latin typeface="Calibri" panose="020F0502020204030204" pitchFamily="34" charset="0"/>
                <a:ea typeface="Calibri" panose="020F0502020204030204" pitchFamily="34" charset="0"/>
                <a:cs typeface="B Nazanin" panose="00000400000000000000" pitchFamily="2" charset="-78"/>
              </a:rPr>
              <a:t>ORB</a:t>
            </a:r>
            <a:r>
              <a:rPr lang="fa-IR" kern="100" dirty="0">
                <a:solidFill>
                  <a:schemeClr val="tx1"/>
                </a:solidFill>
                <a:latin typeface="Calibri" panose="020F0502020204030204" pitchFamily="34" charset="0"/>
                <a:ea typeface="Calibri" panose="020F0502020204030204" pitchFamily="34" charset="0"/>
                <a:cs typeface="B Nazanin" panose="00000400000000000000" pitchFamily="2" charset="-78"/>
              </a:rPr>
              <a:t>)</a:t>
            </a:r>
          </a:p>
          <a:p>
            <a:pPr algn="r" rtl="1">
              <a:buFont typeface="Courier New" panose="02070309020205020404" pitchFamily="49" charset="0"/>
              <a:buChar char="o"/>
            </a:pPr>
            <a:r>
              <a:rPr lang="en-US" sz="1800" kern="100" dirty="0">
                <a:solidFill>
                  <a:schemeClr val="tx1"/>
                </a:solidFill>
                <a:effectLst/>
                <a:latin typeface="Calibri" panose="020F0502020204030204" pitchFamily="34" charset="0"/>
                <a:ea typeface="Calibri" panose="020F0502020204030204" pitchFamily="34" charset="0"/>
                <a:cs typeface="B Nazanin" panose="00000400000000000000" pitchFamily="2" charset="-78"/>
              </a:rPr>
              <a:t>A-KAZE</a:t>
            </a:r>
            <a:endParaRPr lang="en-US" sz="180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algn="r" rtl="1">
              <a:buFont typeface="Courier New" panose="02070309020205020404" pitchFamily="49" charset="0"/>
              <a:buChar char="o"/>
            </a:pPr>
            <a:endParaRPr lang="fa-IR" dirty="0">
              <a:solidFill>
                <a:schemeClr val="tx1"/>
              </a:solidFill>
              <a:latin typeface="Calibri" panose="020F0502020204030204" pitchFamily="34" charset="0"/>
              <a:ea typeface="Calibri" panose="020F0502020204030204" pitchFamily="34" charset="0"/>
              <a:cs typeface="B Nazanin" panose="00000400000000000000" pitchFamily="2" charset="-78"/>
            </a:endParaRPr>
          </a:p>
          <a:p>
            <a:pPr algn="r" rtl="1">
              <a:buFont typeface="Courier New" panose="02070309020205020404" pitchFamily="49" charset="0"/>
              <a:buChar char="o"/>
            </a:pPr>
            <a:endParaRPr lang="fa-IR" dirty="0">
              <a:solidFill>
                <a:schemeClr val="tx1"/>
              </a:solidFill>
              <a:cs typeface="B Nazanin" panose="00000400000000000000" pitchFamily="2" charset="-78"/>
            </a:endParaRPr>
          </a:p>
        </p:txBody>
      </p:sp>
      <p:sp>
        <p:nvSpPr>
          <p:cNvPr id="4" name="TextBox 3">
            <a:extLst>
              <a:ext uri="{FF2B5EF4-FFF2-40B4-BE49-F238E27FC236}">
                <a16:creationId xmlns:a16="http://schemas.microsoft.com/office/drawing/2014/main" id="{4B728CE9-D7EF-FEE3-2764-4274B6DB21B0}"/>
              </a:ext>
            </a:extLst>
          </p:cNvPr>
          <p:cNvSpPr txBox="1"/>
          <p:nvPr/>
        </p:nvSpPr>
        <p:spPr>
          <a:xfrm>
            <a:off x="10610490" y="389627"/>
            <a:ext cx="352982"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3</a:t>
            </a:r>
            <a:endParaRPr lang="en-US" sz="2800" dirty="0">
              <a:solidFill>
                <a:schemeClr val="bg1">
                  <a:lumMod val="95000"/>
                </a:schemeClr>
              </a:solidFill>
              <a:cs typeface="B Nazanin" panose="00000400000000000000" pitchFamily="2" charset="-78"/>
            </a:endParaRPr>
          </a:p>
        </p:txBody>
      </p:sp>
    </p:spTree>
    <p:extLst>
      <p:ext uri="{BB962C8B-B14F-4D97-AF65-F5344CB8AC3E}">
        <p14:creationId xmlns:p14="http://schemas.microsoft.com/office/powerpoint/2010/main" val="688166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B854-63E6-9FC1-C1C1-A59BF25E3E14}"/>
              </a:ext>
            </a:extLst>
          </p:cNvPr>
          <p:cNvSpPr>
            <a:spLocks noGrp="1"/>
          </p:cNvSpPr>
          <p:nvPr>
            <p:ph type="title"/>
          </p:nvPr>
        </p:nvSpPr>
        <p:spPr/>
        <p:txBody>
          <a:bodyPr/>
          <a:lstStyle/>
          <a:p>
            <a:pPr algn="r" rtl="1"/>
            <a:r>
              <a:rPr lang="en-US" sz="6000" dirty="0">
                <a:latin typeface="Calibri" panose="020F0502020204030204" pitchFamily="34" charset="0"/>
                <a:ea typeface="Calibri" panose="020F0502020204030204" pitchFamily="34" charset="0"/>
                <a:cs typeface="B Nazanin" panose="00000400000000000000" pitchFamily="2" charset="-78"/>
              </a:rPr>
              <a:t>SIFT</a:t>
            </a:r>
            <a:endParaRPr lang="en-US" sz="6000" dirty="0">
              <a:cs typeface="B Nazanin" panose="00000400000000000000" pitchFamily="2" charset="-78"/>
            </a:endParaRPr>
          </a:p>
        </p:txBody>
      </p:sp>
      <p:sp>
        <p:nvSpPr>
          <p:cNvPr id="3" name="Content Placeholder 2">
            <a:extLst>
              <a:ext uri="{FF2B5EF4-FFF2-40B4-BE49-F238E27FC236}">
                <a16:creationId xmlns:a16="http://schemas.microsoft.com/office/drawing/2014/main" id="{C9A72B1D-6994-3C1B-04BE-9C040D35B950}"/>
              </a:ext>
            </a:extLst>
          </p:cNvPr>
          <p:cNvSpPr>
            <a:spLocks noGrp="1"/>
          </p:cNvSpPr>
          <p:nvPr>
            <p:ph idx="1"/>
          </p:nvPr>
        </p:nvSpPr>
        <p:spPr>
          <a:xfrm>
            <a:off x="5340096" y="2570671"/>
            <a:ext cx="6365950" cy="3897701"/>
          </a:xfrm>
        </p:spPr>
        <p:txBody>
          <a:bodyPr>
            <a:normAutofit/>
          </a:bodyPr>
          <a:lstStyle/>
          <a:p>
            <a:pPr marL="0" indent="0" algn="r" rtl="1">
              <a:buNone/>
            </a:pPr>
            <a:r>
              <a:rPr lang="ar-SA" dirty="0"/>
              <a:t> </a:t>
            </a:r>
            <a:r>
              <a:rPr lang="ar-IQ" dirty="0">
                <a:solidFill>
                  <a:schemeClr val="tx1"/>
                </a:solidFill>
                <a:cs typeface="B Nazanin" panose="00000400000000000000" pitchFamily="2" charset="-78"/>
              </a:rPr>
              <a:t>تبدیل ویژگی مستقل از مقیاس</a:t>
            </a:r>
            <a:r>
              <a:rPr lang="en-US" dirty="0">
                <a:solidFill>
                  <a:schemeClr val="tx1"/>
                </a:solidFill>
                <a:cs typeface="B Nazanin" panose="00000400000000000000" pitchFamily="2" charset="-78"/>
              </a:rPr>
              <a:t> </a:t>
            </a:r>
            <a:r>
              <a:rPr lang="fa-IR" dirty="0">
                <a:solidFill>
                  <a:schemeClr val="tx1"/>
                </a:solidFill>
                <a:cs typeface="B Nazanin" panose="00000400000000000000" pitchFamily="2" charset="-78"/>
              </a:rPr>
              <a:t>(</a:t>
            </a:r>
            <a:r>
              <a:rPr lang="en-US" dirty="0">
                <a:solidFill>
                  <a:schemeClr val="tx1"/>
                </a:solidFill>
                <a:cs typeface="B Nazanin" panose="00000400000000000000" pitchFamily="2" charset="-78"/>
              </a:rPr>
              <a:t>SIFT</a:t>
            </a:r>
            <a:r>
              <a:rPr lang="fa-IR" dirty="0">
                <a:solidFill>
                  <a:schemeClr val="tx1"/>
                </a:solidFill>
                <a:cs typeface="B Nazanin" panose="00000400000000000000" pitchFamily="2" charset="-78"/>
              </a:rPr>
              <a:t>) </a:t>
            </a:r>
            <a:r>
              <a:rPr lang="ar-IQ" dirty="0">
                <a:solidFill>
                  <a:schemeClr val="tx1"/>
                </a:solidFill>
                <a:cs typeface="B Nazanin" panose="00000400000000000000" pitchFamily="2" charset="-78"/>
              </a:rPr>
              <a:t>یک الگوریتم در بینایی ماشین است که برای استخراج ویژگی‌های مشخص از تصاویر، برای استفاده در الگوریتم‌های کارهایی چون تطبیق نماهای مختلف یک جسم یا صحنه</a:t>
            </a:r>
            <a:r>
              <a:rPr lang="en-US" dirty="0">
                <a:solidFill>
                  <a:schemeClr val="tx1"/>
                </a:solidFill>
                <a:cs typeface="B Nazanin" panose="00000400000000000000" pitchFamily="2" charset="-78"/>
              </a:rPr>
              <a:t> </a:t>
            </a:r>
            <a:r>
              <a:rPr lang="ar-IQ" dirty="0">
                <a:solidFill>
                  <a:schemeClr val="tx1"/>
                </a:solidFill>
                <a:cs typeface="B Nazanin" panose="00000400000000000000" pitchFamily="2" charset="-78"/>
              </a:rPr>
              <a:t>(برای نمونه در دید دوچشمی) و شناسایی اجسام به کار می‌رود.</a:t>
            </a:r>
            <a:endParaRPr lang="en-US" dirty="0">
              <a:solidFill>
                <a:schemeClr val="tx1"/>
              </a:solidFill>
              <a:cs typeface="B Nazanin" panose="00000400000000000000" pitchFamily="2" charset="-78"/>
            </a:endParaRPr>
          </a:p>
          <a:p>
            <a:pPr marL="0" indent="0" algn="r" rtl="1">
              <a:buNone/>
            </a:pPr>
            <a:r>
              <a:rPr lang="fa-IR" dirty="0">
                <a:solidFill>
                  <a:schemeClr val="tx1"/>
                </a:solidFill>
                <a:cs typeface="B Nazanin" panose="00000400000000000000" pitchFamily="2" charset="-78"/>
              </a:rPr>
              <a:t>مراحل اصلی:</a:t>
            </a:r>
          </a:p>
          <a:p>
            <a:pPr algn="r" rtl="1">
              <a:buFont typeface="Courier New" panose="02070309020205020404" pitchFamily="49" charset="0"/>
              <a:buChar char="o"/>
            </a:pPr>
            <a:r>
              <a:rPr lang="ar-IQ" b="0" i="0" dirty="0">
                <a:solidFill>
                  <a:schemeClr val="tx1"/>
                </a:solidFill>
                <a:effectLst/>
                <a:latin typeface="-apple-system"/>
                <a:cs typeface="B Nazanin" panose="00000400000000000000" pitchFamily="2" charset="-78"/>
              </a:rPr>
              <a:t>تشخیص نقاط کلیدی تصویر</a:t>
            </a:r>
          </a:p>
          <a:p>
            <a:pPr algn="r" rtl="1">
              <a:buFont typeface="Courier New" panose="02070309020205020404" pitchFamily="49" charset="0"/>
              <a:buChar char="o"/>
            </a:pPr>
            <a:r>
              <a:rPr lang="ar-IQ" b="0" i="0" dirty="0">
                <a:solidFill>
                  <a:schemeClr val="tx1"/>
                </a:solidFill>
                <a:effectLst/>
                <a:latin typeface="-apple-system"/>
                <a:cs typeface="B Nazanin" panose="00000400000000000000" pitchFamily="2" charset="-78"/>
              </a:rPr>
              <a:t>محاسبه اطلاعات توصیف کننده نقاط</a:t>
            </a:r>
          </a:p>
          <a:p>
            <a:pPr marL="0" indent="0" algn="r" rtl="1">
              <a:buNone/>
            </a:pPr>
            <a:r>
              <a:rPr lang="ar-IQ" b="0" i="0" dirty="0">
                <a:solidFill>
                  <a:schemeClr val="tx1"/>
                </a:solidFill>
                <a:effectLst/>
                <a:latin typeface="-apple-system"/>
                <a:cs typeface="B Nazanin" panose="00000400000000000000" pitchFamily="2" charset="-78"/>
              </a:rPr>
              <a:t>تشخیص نقاط کلیدی تصویر بدین صورت انجام می شود که نقاط کلیدی به نقاطی از تصویر که در فضای مقیاس تصویر اکسترمم است اتلاق می شود و فضای مقیاس تصویر شامل مجموعه ای از تصاویر است . تصاویر این مجموعه با استفاده از کانولوشن تصویر اصلی با فیلترهای گوسی با مقیاس های مختلف تولید می شوند.</a:t>
            </a:r>
            <a:endParaRPr lang="fa-IR" dirty="0">
              <a:solidFill>
                <a:schemeClr val="tx1"/>
              </a:solidFill>
              <a:cs typeface="B Nazanin" panose="00000400000000000000" pitchFamily="2" charset="-78"/>
            </a:endParaRPr>
          </a:p>
        </p:txBody>
      </p:sp>
      <p:sp>
        <p:nvSpPr>
          <p:cNvPr id="4" name="TextBox 3">
            <a:extLst>
              <a:ext uri="{FF2B5EF4-FFF2-40B4-BE49-F238E27FC236}">
                <a16:creationId xmlns:a16="http://schemas.microsoft.com/office/drawing/2014/main" id="{4B728CE9-D7EF-FEE3-2764-4274B6DB21B0}"/>
              </a:ext>
            </a:extLst>
          </p:cNvPr>
          <p:cNvSpPr txBox="1"/>
          <p:nvPr/>
        </p:nvSpPr>
        <p:spPr>
          <a:xfrm>
            <a:off x="10610490" y="389627"/>
            <a:ext cx="352982"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4</a:t>
            </a:r>
            <a:endParaRPr lang="en-US" sz="2800" dirty="0">
              <a:solidFill>
                <a:schemeClr val="bg1">
                  <a:lumMod val="95000"/>
                </a:schemeClr>
              </a:solidFill>
              <a:cs typeface="B Nazanin" panose="00000400000000000000" pitchFamily="2" charset="-78"/>
            </a:endParaRPr>
          </a:p>
        </p:txBody>
      </p:sp>
      <p:pic>
        <p:nvPicPr>
          <p:cNvPr id="6" name="Picture 5">
            <a:extLst>
              <a:ext uri="{FF2B5EF4-FFF2-40B4-BE49-F238E27FC236}">
                <a16:creationId xmlns:a16="http://schemas.microsoft.com/office/drawing/2014/main" id="{88010DE6-DD0F-5B36-4A8D-C204074EF535}"/>
              </a:ext>
            </a:extLst>
          </p:cNvPr>
          <p:cNvPicPr>
            <a:picLocks noChangeAspect="1"/>
          </p:cNvPicPr>
          <p:nvPr/>
        </p:nvPicPr>
        <p:blipFill>
          <a:blip r:embed="rId3"/>
          <a:stretch>
            <a:fillRect/>
          </a:stretch>
        </p:blipFill>
        <p:spPr>
          <a:xfrm>
            <a:off x="190919" y="3075596"/>
            <a:ext cx="5405209" cy="2301076"/>
          </a:xfrm>
          <a:prstGeom prst="rect">
            <a:avLst/>
          </a:prstGeom>
        </p:spPr>
      </p:pic>
    </p:spTree>
    <p:extLst>
      <p:ext uri="{BB962C8B-B14F-4D97-AF65-F5344CB8AC3E}">
        <p14:creationId xmlns:p14="http://schemas.microsoft.com/office/powerpoint/2010/main" val="989646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B854-63E6-9FC1-C1C1-A59BF25E3E14}"/>
              </a:ext>
            </a:extLst>
          </p:cNvPr>
          <p:cNvSpPr>
            <a:spLocks noGrp="1"/>
          </p:cNvSpPr>
          <p:nvPr>
            <p:ph type="title"/>
          </p:nvPr>
        </p:nvSpPr>
        <p:spPr/>
        <p:txBody>
          <a:bodyPr/>
          <a:lstStyle/>
          <a:p>
            <a:pPr algn="r" rtl="1"/>
            <a:r>
              <a:rPr lang="en-US" sz="6000" dirty="0">
                <a:latin typeface="Calibri" panose="020F0502020204030204" pitchFamily="34" charset="0"/>
                <a:ea typeface="Calibri" panose="020F0502020204030204" pitchFamily="34" charset="0"/>
                <a:cs typeface="B Nazanin" panose="00000400000000000000" pitchFamily="2" charset="-78"/>
              </a:rPr>
              <a:t>SURF</a:t>
            </a:r>
            <a:endParaRPr lang="en-US" sz="6000" dirty="0">
              <a:cs typeface="B Nazanin" panose="00000400000000000000" pitchFamily="2" charset="-78"/>
            </a:endParaRPr>
          </a:p>
        </p:txBody>
      </p:sp>
      <p:sp>
        <p:nvSpPr>
          <p:cNvPr id="3" name="Content Placeholder 2">
            <a:extLst>
              <a:ext uri="{FF2B5EF4-FFF2-40B4-BE49-F238E27FC236}">
                <a16:creationId xmlns:a16="http://schemas.microsoft.com/office/drawing/2014/main" id="{C9A72B1D-6994-3C1B-04BE-9C040D35B950}"/>
              </a:ext>
            </a:extLst>
          </p:cNvPr>
          <p:cNvSpPr>
            <a:spLocks noGrp="1"/>
          </p:cNvSpPr>
          <p:nvPr>
            <p:ph idx="1"/>
          </p:nvPr>
        </p:nvSpPr>
        <p:spPr>
          <a:xfrm>
            <a:off x="5340096" y="2570671"/>
            <a:ext cx="6365950" cy="3897701"/>
          </a:xfrm>
        </p:spPr>
        <p:txBody>
          <a:bodyPr>
            <a:normAutofit/>
          </a:bodyPr>
          <a:lstStyle/>
          <a:p>
            <a:pPr marL="0" indent="0" algn="r" rtl="1">
              <a:buNone/>
            </a:pPr>
            <a:r>
              <a:rPr lang="ar-SA" dirty="0">
                <a:cs typeface="B Nazanin" panose="00000400000000000000" pitchFamily="2" charset="-78"/>
              </a:rPr>
              <a:t> </a:t>
            </a:r>
            <a:r>
              <a:rPr lang="ar-IQ" dirty="0">
                <a:solidFill>
                  <a:schemeClr val="tx1"/>
                </a:solidFill>
                <a:cs typeface="B Nazanin" panose="00000400000000000000" pitchFamily="2" charset="-78"/>
              </a:rPr>
              <a:t>روش</a:t>
            </a:r>
            <a:r>
              <a:rPr lang="fa-IR" dirty="0">
                <a:solidFill>
                  <a:schemeClr val="tx1"/>
                </a:solidFill>
                <a:cs typeface="B Nazanin" panose="00000400000000000000" pitchFamily="2" charset="-78"/>
              </a:rPr>
              <a:t> (</a:t>
            </a:r>
            <a:r>
              <a:rPr lang="en-US" dirty="0">
                <a:solidFill>
                  <a:schemeClr val="tx1"/>
                </a:solidFill>
                <a:cs typeface="B Nazanin" panose="00000400000000000000" pitchFamily="2" charset="-78"/>
              </a:rPr>
              <a:t>SURF</a:t>
            </a:r>
            <a:r>
              <a:rPr lang="fa-IR" dirty="0">
                <a:solidFill>
                  <a:schemeClr val="tx1"/>
                </a:solidFill>
                <a:cs typeface="B Nazanin" panose="00000400000000000000" pitchFamily="2" charset="-78"/>
              </a:rPr>
              <a:t>) (</a:t>
            </a:r>
            <a:r>
              <a:rPr lang="ar-IQ" dirty="0">
                <a:solidFill>
                  <a:schemeClr val="tx1"/>
                </a:solidFill>
                <a:cs typeface="B Nazanin" panose="00000400000000000000" pitchFamily="2" charset="-78"/>
              </a:rPr>
              <a:t>ویژگی‌های پرسرعت بالا) یک الگوریتم سریع و قوی برای نمایش و مقایسه محلی و غیرمتغیر شباهت تصاویر است. علاقه اصلی رویکرد </a:t>
            </a:r>
            <a:r>
              <a:rPr lang="en-US" dirty="0">
                <a:solidFill>
                  <a:schemeClr val="tx1"/>
                </a:solidFill>
                <a:cs typeface="B Nazanin" panose="00000400000000000000" pitchFamily="2" charset="-78"/>
              </a:rPr>
              <a:t>SURF </a:t>
            </a:r>
            <a:r>
              <a:rPr lang="fa-IR" dirty="0">
                <a:solidFill>
                  <a:schemeClr val="tx1"/>
                </a:solidFill>
                <a:cs typeface="B Nazanin" panose="00000400000000000000" pitchFamily="2" charset="-78"/>
              </a:rPr>
              <a:t> </a:t>
            </a:r>
            <a:r>
              <a:rPr lang="ar-IQ" dirty="0">
                <a:solidFill>
                  <a:schemeClr val="tx1"/>
                </a:solidFill>
                <a:cs typeface="B Nazanin" panose="00000400000000000000" pitchFamily="2" charset="-78"/>
              </a:rPr>
              <a:t>در محاسبه سریع اپراتورها با استفاده از فیلترهای جعبه است، بنابراین برنامه‌های کاربردی بلادرنگ مانند ردیابی و تشخیص اشیا را ممکن می‌سازد.</a:t>
            </a:r>
            <a:r>
              <a:rPr lang="en-US" dirty="0">
                <a:solidFill>
                  <a:schemeClr val="tx1"/>
                </a:solidFill>
                <a:cs typeface="B Nazanin" panose="00000400000000000000" pitchFamily="2" charset="-78"/>
              </a:rPr>
              <a:t> </a:t>
            </a:r>
          </a:p>
          <a:p>
            <a:pPr marL="0" indent="0" algn="r" rtl="1">
              <a:buNone/>
            </a:pPr>
            <a:r>
              <a:rPr lang="fa-IR" dirty="0">
                <a:solidFill>
                  <a:schemeClr val="tx1"/>
                </a:solidFill>
                <a:cs typeface="B Nazanin" panose="00000400000000000000" pitchFamily="2" charset="-78"/>
              </a:rPr>
              <a:t>مراحل اصلی:</a:t>
            </a:r>
          </a:p>
          <a:p>
            <a:pPr algn="r" rtl="1">
              <a:buFont typeface="Courier New" panose="02070309020205020404" pitchFamily="49" charset="0"/>
              <a:buChar char="o"/>
            </a:pPr>
            <a:r>
              <a:rPr lang="ar-IQ" b="0" i="0" dirty="0">
                <a:solidFill>
                  <a:srgbClr val="202122"/>
                </a:solidFill>
                <a:effectLst/>
                <a:latin typeface="-apple-system"/>
                <a:cs typeface="B Nazanin" panose="00000400000000000000" pitchFamily="2" charset="-78"/>
              </a:rPr>
              <a:t>استخراج ویژگی</a:t>
            </a:r>
          </a:p>
          <a:p>
            <a:pPr algn="r" rtl="1">
              <a:buFont typeface="Courier New" panose="02070309020205020404" pitchFamily="49" charset="0"/>
              <a:buChar char="o"/>
            </a:pPr>
            <a:r>
              <a:rPr lang="ar-IQ" b="0" i="0" dirty="0">
                <a:solidFill>
                  <a:srgbClr val="202122"/>
                </a:solidFill>
                <a:effectLst/>
                <a:latin typeface="-apple-system"/>
                <a:cs typeface="B Nazanin" panose="00000400000000000000" pitchFamily="2" charset="-78"/>
              </a:rPr>
              <a:t>توضیحات ویژگی</a:t>
            </a:r>
          </a:p>
        </p:txBody>
      </p:sp>
      <p:sp>
        <p:nvSpPr>
          <p:cNvPr id="4" name="TextBox 3">
            <a:extLst>
              <a:ext uri="{FF2B5EF4-FFF2-40B4-BE49-F238E27FC236}">
                <a16:creationId xmlns:a16="http://schemas.microsoft.com/office/drawing/2014/main" id="{4B728CE9-D7EF-FEE3-2764-4274B6DB21B0}"/>
              </a:ext>
            </a:extLst>
          </p:cNvPr>
          <p:cNvSpPr txBox="1"/>
          <p:nvPr/>
        </p:nvSpPr>
        <p:spPr>
          <a:xfrm>
            <a:off x="10610490" y="389627"/>
            <a:ext cx="352982"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5</a:t>
            </a:r>
            <a:endParaRPr lang="en-US" sz="2800" dirty="0">
              <a:solidFill>
                <a:schemeClr val="bg1">
                  <a:lumMod val="95000"/>
                </a:schemeClr>
              </a:solidFill>
              <a:cs typeface="B Nazanin" panose="00000400000000000000" pitchFamily="2" charset="-78"/>
            </a:endParaRPr>
          </a:p>
        </p:txBody>
      </p:sp>
      <p:pic>
        <p:nvPicPr>
          <p:cNvPr id="7" name="Picture 6">
            <a:extLst>
              <a:ext uri="{FF2B5EF4-FFF2-40B4-BE49-F238E27FC236}">
                <a16:creationId xmlns:a16="http://schemas.microsoft.com/office/drawing/2014/main" id="{1F1F451A-1585-B706-D915-0F0357616CE2}"/>
              </a:ext>
            </a:extLst>
          </p:cNvPr>
          <p:cNvPicPr>
            <a:picLocks noChangeAspect="1"/>
          </p:cNvPicPr>
          <p:nvPr/>
        </p:nvPicPr>
        <p:blipFill>
          <a:blip r:embed="rId3"/>
          <a:stretch>
            <a:fillRect/>
          </a:stretch>
        </p:blipFill>
        <p:spPr>
          <a:xfrm>
            <a:off x="351539" y="3840479"/>
            <a:ext cx="7201405" cy="2551355"/>
          </a:xfrm>
          <a:prstGeom prst="rect">
            <a:avLst/>
          </a:prstGeom>
        </p:spPr>
      </p:pic>
    </p:spTree>
    <p:extLst>
      <p:ext uri="{BB962C8B-B14F-4D97-AF65-F5344CB8AC3E}">
        <p14:creationId xmlns:p14="http://schemas.microsoft.com/office/powerpoint/2010/main" val="3519826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B854-63E6-9FC1-C1C1-A59BF25E3E14}"/>
              </a:ext>
            </a:extLst>
          </p:cNvPr>
          <p:cNvSpPr>
            <a:spLocks noGrp="1"/>
          </p:cNvSpPr>
          <p:nvPr>
            <p:ph type="title"/>
          </p:nvPr>
        </p:nvSpPr>
        <p:spPr/>
        <p:txBody>
          <a:bodyPr/>
          <a:lstStyle/>
          <a:p>
            <a:pPr algn="r" rtl="1"/>
            <a:r>
              <a:rPr lang="en-US" sz="6000" dirty="0">
                <a:latin typeface="Calibri" panose="020F0502020204030204" pitchFamily="34" charset="0"/>
                <a:ea typeface="Calibri" panose="020F0502020204030204" pitchFamily="34" charset="0"/>
                <a:cs typeface="B Nazanin" panose="00000400000000000000" pitchFamily="2" charset="-78"/>
              </a:rPr>
              <a:t>A-KAZE</a:t>
            </a:r>
            <a:endParaRPr lang="en-US" sz="6000" dirty="0">
              <a:cs typeface="B Nazanin" panose="00000400000000000000" pitchFamily="2" charset="-78"/>
            </a:endParaRPr>
          </a:p>
        </p:txBody>
      </p:sp>
      <p:sp>
        <p:nvSpPr>
          <p:cNvPr id="3" name="Content Placeholder 2">
            <a:extLst>
              <a:ext uri="{FF2B5EF4-FFF2-40B4-BE49-F238E27FC236}">
                <a16:creationId xmlns:a16="http://schemas.microsoft.com/office/drawing/2014/main" id="{C9A72B1D-6994-3C1B-04BE-9C040D35B950}"/>
              </a:ext>
            </a:extLst>
          </p:cNvPr>
          <p:cNvSpPr>
            <a:spLocks noGrp="1"/>
          </p:cNvSpPr>
          <p:nvPr>
            <p:ph idx="1"/>
          </p:nvPr>
        </p:nvSpPr>
        <p:spPr>
          <a:xfrm>
            <a:off x="7434072" y="2743200"/>
            <a:ext cx="4271974" cy="3725172"/>
          </a:xfrm>
        </p:spPr>
        <p:txBody>
          <a:bodyPr>
            <a:normAutofit/>
          </a:bodyPr>
          <a:lstStyle/>
          <a:p>
            <a:pPr marL="0" indent="0" algn="r" rtl="1">
              <a:buNone/>
            </a:pPr>
            <a:r>
              <a:rPr lang="ar-SA" dirty="0">
                <a:cs typeface="B Nazanin" panose="00000400000000000000" pitchFamily="2" charset="-78"/>
              </a:rPr>
              <a:t>الگوریتم</a:t>
            </a:r>
            <a:r>
              <a:rPr lang="en-US" dirty="0">
                <a:cs typeface="B Nazanin" panose="00000400000000000000" pitchFamily="2" charset="-78"/>
              </a:rPr>
              <a:t>AKAZE </a:t>
            </a:r>
            <a:r>
              <a:rPr lang="fa-IR" dirty="0">
                <a:cs typeface="B Nazanin" panose="00000400000000000000" pitchFamily="2" charset="-78"/>
              </a:rPr>
              <a:t> </a:t>
            </a:r>
            <a:r>
              <a:rPr lang="ar-SA" dirty="0">
                <a:cs typeface="B Nazanin" panose="00000400000000000000" pitchFamily="2" charset="-78"/>
              </a:rPr>
              <a:t>یک الگوریتم ثبت تصویر معمولی است که دارای مزیت بازده محاسباتی بالا بر اساس انتشار غیر خطی است. با این حال، از نظر استحکام و پایداری نسبت به الگوریتم </a:t>
            </a:r>
            <a:r>
              <a:rPr lang="en-US" dirty="0">
                <a:cs typeface="B Nazanin" panose="00000400000000000000" pitchFamily="2" charset="-78"/>
              </a:rPr>
              <a:t>SIFT</a:t>
            </a:r>
            <a:r>
              <a:rPr lang="fa-IR" dirty="0">
                <a:cs typeface="B Nazanin" panose="00000400000000000000" pitchFamily="2" charset="-78"/>
              </a:rPr>
              <a:t> </a:t>
            </a:r>
            <a:r>
              <a:rPr lang="ar-SA" dirty="0">
                <a:cs typeface="B Nazanin" panose="00000400000000000000" pitchFamily="2" charset="-78"/>
              </a:rPr>
              <a:t>ضعیف‌تر است.</a:t>
            </a:r>
            <a:endParaRPr lang="ar-IQ" b="0" i="0" dirty="0">
              <a:solidFill>
                <a:srgbClr val="202122"/>
              </a:solidFill>
              <a:effectLst/>
              <a:latin typeface="-apple-system"/>
              <a:cs typeface="B Nazanin" panose="00000400000000000000" pitchFamily="2" charset="-78"/>
            </a:endParaRPr>
          </a:p>
        </p:txBody>
      </p:sp>
      <p:sp>
        <p:nvSpPr>
          <p:cNvPr id="4" name="TextBox 3">
            <a:extLst>
              <a:ext uri="{FF2B5EF4-FFF2-40B4-BE49-F238E27FC236}">
                <a16:creationId xmlns:a16="http://schemas.microsoft.com/office/drawing/2014/main" id="{4B728CE9-D7EF-FEE3-2764-4274B6DB21B0}"/>
              </a:ext>
            </a:extLst>
          </p:cNvPr>
          <p:cNvSpPr txBox="1"/>
          <p:nvPr/>
        </p:nvSpPr>
        <p:spPr>
          <a:xfrm>
            <a:off x="10610490" y="389627"/>
            <a:ext cx="340158"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6</a:t>
            </a:r>
            <a:endParaRPr lang="en-US" sz="2800" dirty="0">
              <a:solidFill>
                <a:schemeClr val="bg1">
                  <a:lumMod val="95000"/>
                </a:schemeClr>
              </a:solidFill>
              <a:cs typeface="B Nazanin" panose="00000400000000000000" pitchFamily="2" charset="-78"/>
            </a:endParaRPr>
          </a:p>
        </p:txBody>
      </p:sp>
      <p:pic>
        <p:nvPicPr>
          <p:cNvPr id="6" name="Picture 5">
            <a:extLst>
              <a:ext uri="{FF2B5EF4-FFF2-40B4-BE49-F238E27FC236}">
                <a16:creationId xmlns:a16="http://schemas.microsoft.com/office/drawing/2014/main" id="{824CBFA8-C83A-E092-E0FF-E6290E03AD22}"/>
              </a:ext>
            </a:extLst>
          </p:cNvPr>
          <p:cNvPicPr>
            <a:picLocks noChangeAspect="1"/>
          </p:cNvPicPr>
          <p:nvPr/>
        </p:nvPicPr>
        <p:blipFill>
          <a:blip r:embed="rId3"/>
          <a:stretch>
            <a:fillRect/>
          </a:stretch>
        </p:blipFill>
        <p:spPr>
          <a:xfrm>
            <a:off x="476810" y="462779"/>
            <a:ext cx="6527494" cy="6407823"/>
          </a:xfrm>
          <a:prstGeom prst="rect">
            <a:avLst/>
          </a:prstGeom>
        </p:spPr>
      </p:pic>
    </p:spTree>
    <p:extLst>
      <p:ext uri="{BB962C8B-B14F-4D97-AF65-F5344CB8AC3E}">
        <p14:creationId xmlns:p14="http://schemas.microsoft.com/office/powerpoint/2010/main" val="3369579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B854-63E6-9FC1-C1C1-A59BF25E3E14}"/>
              </a:ext>
            </a:extLst>
          </p:cNvPr>
          <p:cNvSpPr>
            <a:spLocks noGrp="1"/>
          </p:cNvSpPr>
          <p:nvPr>
            <p:ph type="title"/>
          </p:nvPr>
        </p:nvSpPr>
        <p:spPr/>
        <p:txBody>
          <a:bodyPr/>
          <a:lstStyle/>
          <a:p>
            <a:pPr algn="r" rtl="1"/>
            <a:r>
              <a:rPr lang="ar-IQ" dirty="0">
                <a:cs typeface="B Nazanin" panose="00000400000000000000" pitchFamily="2" charset="-78"/>
              </a:rPr>
              <a:t>روش های تطبیق نقطه ویژگی تصویر</a:t>
            </a:r>
            <a:endParaRPr lang="en-US" sz="6000" dirty="0">
              <a:cs typeface="B Nazanin" panose="00000400000000000000" pitchFamily="2" charset="-78"/>
            </a:endParaRPr>
          </a:p>
        </p:txBody>
      </p:sp>
      <p:sp>
        <p:nvSpPr>
          <p:cNvPr id="3" name="Content Placeholder 2">
            <a:extLst>
              <a:ext uri="{FF2B5EF4-FFF2-40B4-BE49-F238E27FC236}">
                <a16:creationId xmlns:a16="http://schemas.microsoft.com/office/drawing/2014/main" id="{C9A72B1D-6994-3C1B-04BE-9C040D35B950}"/>
              </a:ext>
            </a:extLst>
          </p:cNvPr>
          <p:cNvSpPr>
            <a:spLocks noGrp="1"/>
          </p:cNvSpPr>
          <p:nvPr>
            <p:ph idx="1"/>
          </p:nvPr>
        </p:nvSpPr>
        <p:spPr>
          <a:xfrm>
            <a:off x="474454" y="2570672"/>
            <a:ext cx="11231592" cy="3449128"/>
          </a:xfrm>
        </p:spPr>
        <p:txBody>
          <a:bodyPr>
            <a:normAutofit/>
          </a:bodyPr>
          <a:lstStyle/>
          <a:p>
            <a:pPr marL="0" indent="0" algn="r" rtl="1">
              <a:buNone/>
            </a:pPr>
            <a:r>
              <a:rPr lang="ar-IQ" dirty="0">
                <a:solidFill>
                  <a:schemeClr val="tx1"/>
                </a:solidFill>
                <a:cs typeface="B Nazanin" panose="00000400000000000000" pitchFamily="2" charset="-78"/>
              </a:rPr>
              <a:t>روش های تطبیق نقطه ویژگی تصویر شامل روش های</a:t>
            </a:r>
            <a:endParaRPr lang="fa-IR" dirty="0">
              <a:solidFill>
                <a:schemeClr val="tx1"/>
              </a:solidFill>
              <a:cs typeface="B Nazanin" panose="00000400000000000000" pitchFamily="2" charset="-78"/>
            </a:endParaRPr>
          </a:p>
          <a:p>
            <a:pPr algn="r" rtl="1">
              <a:buFont typeface="Courier New" panose="02070309020205020404" pitchFamily="49" charset="0"/>
              <a:buChar char="o"/>
            </a:pPr>
            <a:r>
              <a:rPr lang="en-US" kern="100" dirty="0">
                <a:solidFill>
                  <a:schemeClr val="tx1"/>
                </a:solidFill>
                <a:latin typeface="Calibri" panose="020F0502020204030204" pitchFamily="34" charset="0"/>
                <a:ea typeface="Calibri" panose="020F0502020204030204" pitchFamily="34" charset="0"/>
                <a:cs typeface="B Nazanin" panose="00000400000000000000" pitchFamily="2" charset="-78"/>
              </a:rPr>
              <a:t>Brute Force (BF)</a:t>
            </a:r>
          </a:p>
          <a:p>
            <a:pPr algn="r" rtl="1">
              <a:buFont typeface="Courier New" panose="02070309020205020404" pitchFamily="49" charset="0"/>
              <a:buChar char="o"/>
            </a:pPr>
            <a:r>
              <a:rPr lang="en-US" kern="100" dirty="0">
                <a:solidFill>
                  <a:schemeClr val="tx1"/>
                </a:solidFill>
                <a:latin typeface="Calibri" panose="020F0502020204030204" pitchFamily="34" charset="0"/>
                <a:ea typeface="Calibri" panose="020F0502020204030204" pitchFamily="34" charset="0"/>
                <a:cs typeface="B Nazanin" panose="00000400000000000000" pitchFamily="2" charset="-78"/>
              </a:rPr>
              <a:t>Fast library of approximate nearest neighbors (FLANN)</a:t>
            </a:r>
          </a:p>
          <a:p>
            <a:pPr algn="r" rtl="1">
              <a:buFont typeface="Courier New" panose="02070309020205020404" pitchFamily="49" charset="0"/>
              <a:buChar char="o"/>
            </a:pPr>
            <a:r>
              <a:rPr lang="en-US" kern="100" dirty="0">
                <a:solidFill>
                  <a:schemeClr val="tx1"/>
                </a:solidFill>
                <a:latin typeface="Calibri" panose="020F0502020204030204" pitchFamily="34" charset="0"/>
                <a:ea typeface="Calibri" panose="020F0502020204030204" pitchFamily="34" charset="0"/>
                <a:cs typeface="B Nazanin" panose="00000400000000000000" pitchFamily="2" charset="-78"/>
              </a:rPr>
              <a:t>K nearest neighbor matcher (KNN)</a:t>
            </a:r>
          </a:p>
          <a:p>
            <a:pPr algn="r" rtl="1">
              <a:buFont typeface="Courier New" panose="02070309020205020404" pitchFamily="49" charset="0"/>
              <a:buChar char="o"/>
            </a:pPr>
            <a:r>
              <a:rPr lang="en-US" kern="100" dirty="0">
                <a:solidFill>
                  <a:schemeClr val="tx1"/>
                </a:solidFill>
                <a:latin typeface="Calibri" panose="020F0502020204030204" pitchFamily="34" charset="0"/>
                <a:ea typeface="Calibri" panose="020F0502020204030204" pitchFamily="34" charset="0"/>
                <a:cs typeface="B Nazanin" panose="00000400000000000000" pitchFamily="2" charset="-78"/>
              </a:rPr>
              <a:t>Filter random sample consensus (RANSAC)</a:t>
            </a:r>
          </a:p>
          <a:p>
            <a:pPr algn="r" rtl="1">
              <a:buFont typeface="Courier New" panose="02070309020205020404" pitchFamily="49" charset="0"/>
              <a:buChar char="o"/>
            </a:pPr>
            <a:endParaRPr lang="fa-IR" dirty="0">
              <a:solidFill>
                <a:schemeClr val="tx1"/>
              </a:solidFill>
              <a:latin typeface="Calibri" panose="020F0502020204030204" pitchFamily="34" charset="0"/>
              <a:ea typeface="Calibri" panose="020F0502020204030204" pitchFamily="34" charset="0"/>
              <a:cs typeface="B Nazanin" panose="00000400000000000000" pitchFamily="2" charset="-78"/>
            </a:endParaRPr>
          </a:p>
          <a:p>
            <a:pPr algn="r" rtl="1">
              <a:buFont typeface="Courier New" panose="02070309020205020404" pitchFamily="49" charset="0"/>
              <a:buChar char="o"/>
            </a:pPr>
            <a:endParaRPr lang="fa-IR" dirty="0">
              <a:solidFill>
                <a:schemeClr val="tx1"/>
              </a:solidFill>
              <a:cs typeface="B Nazanin" panose="00000400000000000000" pitchFamily="2" charset="-78"/>
            </a:endParaRPr>
          </a:p>
        </p:txBody>
      </p:sp>
      <p:sp>
        <p:nvSpPr>
          <p:cNvPr id="4" name="TextBox 3">
            <a:extLst>
              <a:ext uri="{FF2B5EF4-FFF2-40B4-BE49-F238E27FC236}">
                <a16:creationId xmlns:a16="http://schemas.microsoft.com/office/drawing/2014/main" id="{4B728CE9-D7EF-FEE3-2764-4274B6DB21B0}"/>
              </a:ext>
            </a:extLst>
          </p:cNvPr>
          <p:cNvSpPr txBox="1"/>
          <p:nvPr/>
        </p:nvSpPr>
        <p:spPr>
          <a:xfrm>
            <a:off x="10610490" y="389627"/>
            <a:ext cx="352982"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7</a:t>
            </a:r>
            <a:endParaRPr lang="en-US" sz="2800" dirty="0">
              <a:solidFill>
                <a:schemeClr val="bg1">
                  <a:lumMod val="95000"/>
                </a:schemeClr>
              </a:solidFill>
              <a:cs typeface="B Nazanin" panose="00000400000000000000" pitchFamily="2" charset="-78"/>
            </a:endParaRPr>
          </a:p>
        </p:txBody>
      </p:sp>
    </p:spTree>
    <p:extLst>
      <p:ext uri="{BB962C8B-B14F-4D97-AF65-F5344CB8AC3E}">
        <p14:creationId xmlns:p14="http://schemas.microsoft.com/office/powerpoint/2010/main" val="693593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B854-63E6-9FC1-C1C1-A59BF25E3E14}"/>
              </a:ext>
            </a:extLst>
          </p:cNvPr>
          <p:cNvSpPr>
            <a:spLocks noGrp="1"/>
          </p:cNvSpPr>
          <p:nvPr>
            <p:ph type="title"/>
          </p:nvPr>
        </p:nvSpPr>
        <p:spPr/>
        <p:txBody>
          <a:bodyPr/>
          <a:lstStyle/>
          <a:p>
            <a:pPr algn="r" rtl="1"/>
            <a:r>
              <a:rPr lang="fa-IR" dirty="0">
                <a:cs typeface="B Nazanin" panose="00000400000000000000" pitchFamily="2" charset="-78"/>
              </a:rPr>
              <a:t>ثبت تصویر</a:t>
            </a:r>
            <a:endParaRPr lang="en-US" sz="6000" dirty="0">
              <a:cs typeface="B Nazanin" panose="00000400000000000000" pitchFamily="2" charset="-78"/>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9A72B1D-6994-3C1B-04BE-9C040D35B950}"/>
                  </a:ext>
                </a:extLst>
              </p:cNvPr>
              <p:cNvSpPr>
                <a:spLocks noGrp="1"/>
              </p:cNvSpPr>
              <p:nvPr>
                <p:ph idx="1"/>
              </p:nvPr>
            </p:nvSpPr>
            <p:spPr>
              <a:xfrm>
                <a:off x="474454" y="2570672"/>
                <a:ext cx="11231592" cy="3449128"/>
              </a:xfrm>
            </p:spPr>
            <p:txBody>
              <a:bodyPr>
                <a:normAutofit/>
              </a:bodyPr>
              <a:lstStyle/>
              <a:p>
                <a:pPr marL="0" indent="0" algn="r" rtl="1">
                  <a:buNone/>
                </a:pPr>
                <a:r>
                  <a:rPr lang="fa-IR" sz="1800" dirty="0">
                    <a:effectLst/>
                    <a:latin typeface="Calibri" panose="020F0502020204030204" pitchFamily="34" charset="0"/>
                    <a:ea typeface="Calibri" panose="020F0502020204030204" pitchFamily="34" charset="0"/>
                    <a:cs typeface="B Nazanin" panose="00000400000000000000" pitchFamily="2" charset="-78"/>
                  </a:rPr>
                  <a:t>ثبت تصویر مرحله اصلی پیوند تصویر است. نتیجه ثبت تصویر مستقیماً بر نتیجه ادغام تصویر بعدی تأثیر می گذارد. برای یک صحنه، تصاویر با مناطق همپوشانی معمولاً دارای مناطق همپوشانی حدود </a:t>
                </a:r>
                <a14:m>
                  <m:oMath xmlns:m="http://schemas.openxmlformats.org/officeDocument/2006/math">
                    <m:r>
                      <a:rPr lang="en-US" sz="1800" i="1">
                        <a:effectLst/>
                        <a:latin typeface="Cambria Math" panose="02040503050406030204" pitchFamily="18" charset="0"/>
                        <a:ea typeface="Calibri" panose="020F0502020204030204" pitchFamily="34" charset="0"/>
                        <a:cs typeface="B Nazanin" panose="00000400000000000000" pitchFamily="2" charset="-78"/>
                      </a:rPr>
                      <m:t>30</m:t>
                    </m:r>
                    <m:r>
                      <a:rPr lang="en-US" sz="1800" i="1">
                        <a:effectLst/>
                        <a:latin typeface="Cambria Math" panose="02040503050406030204" pitchFamily="18" charset="0"/>
                        <a:ea typeface="Calibri" panose="020F0502020204030204" pitchFamily="34" charset="0"/>
                        <a:cs typeface="B Nazanin" panose="00000400000000000000" pitchFamily="2" charset="-78"/>
                      </a:rPr>
                      <m:t>%</m:t>
                    </m:r>
                  </m:oMath>
                </a14:m>
                <a:r>
                  <a:rPr lang="fa-IR" sz="1800" dirty="0">
                    <a:effectLst/>
                    <a:latin typeface="B Nazanin" panose="00000400000000000000" pitchFamily="2" charset="-78"/>
                    <a:ea typeface="Calibri" panose="020F0502020204030204" pitchFamily="34" charset="0"/>
                    <a:cs typeface="B Nazanin" panose="00000400000000000000" pitchFamily="2" charset="-78"/>
                  </a:rPr>
                  <a:t> تا </a:t>
                </a:r>
                <a14:m>
                  <m:oMath xmlns:m="http://schemas.openxmlformats.org/officeDocument/2006/math">
                    <m:r>
                      <a:rPr lang="en-US" sz="1800" i="1">
                        <a:effectLst/>
                        <a:latin typeface="Cambria Math" panose="02040503050406030204" pitchFamily="18" charset="0"/>
                        <a:ea typeface="Calibri" panose="020F0502020204030204" pitchFamily="34" charset="0"/>
                        <a:cs typeface="B Nazanin" panose="00000400000000000000" pitchFamily="2" charset="-78"/>
                      </a:rPr>
                      <m:t>60</m:t>
                    </m:r>
                    <m:r>
                      <a:rPr lang="en-US" sz="1800" i="1">
                        <a:effectLst/>
                        <a:latin typeface="Cambria Math" panose="02040503050406030204" pitchFamily="18" charset="0"/>
                        <a:ea typeface="Calibri" panose="020F0502020204030204" pitchFamily="34" charset="0"/>
                        <a:cs typeface="B Nazanin" panose="00000400000000000000" pitchFamily="2" charset="-78"/>
                      </a:rPr>
                      <m:t>%</m:t>
                    </m:r>
                  </m:oMath>
                </a14:m>
                <a:r>
                  <a:rPr lang="fa-IR" sz="1800" dirty="0">
                    <a:effectLst/>
                    <a:latin typeface="B Nazanin" panose="00000400000000000000" pitchFamily="2" charset="-78"/>
                    <a:ea typeface="Calibri" panose="020F0502020204030204" pitchFamily="34" charset="0"/>
                    <a:cs typeface="B Nazanin" panose="00000400000000000000" pitchFamily="2" charset="-78"/>
                  </a:rPr>
                  <a:t> هستند. اگر یک ناحیه همپوشانی بین دو تصویر وجود داشته باشد، می توان از الگوریتم ادغام تصویر پس از ثبت تصویر برای ادغام کردن دو تصویر به یک تصویر میدان گسترده استفاده کرد. سایر تصاویر با مناطق همپوشانی نیز به همین ترتیب ثبت و ترکیب می شوند و سپس به ترتیب پیوند داده می شوند. در نهایت، صحنه را می توان به یک تصویر کامل پیوند داد.</a:t>
                </a:r>
              </a:p>
            </p:txBody>
          </p:sp>
        </mc:Choice>
        <mc:Fallback>
          <p:sp>
            <p:nvSpPr>
              <p:cNvPr id="3" name="Content Placeholder 2">
                <a:extLst>
                  <a:ext uri="{FF2B5EF4-FFF2-40B4-BE49-F238E27FC236}">
                    <a16:creationId xmlns:a16="http://schemas.microsoft.com/office/drawing/2014/main" id="{C9A72B1D-6994-3C1B-04BE-9C040D35B950}"/>
                  </a:ext>
                </a:extLst>
              </p:cNvPr>
              <p:cNvSpPr>
                <a:spLocks noGrp="1" noRot="1" noChangeAspect="1" noMove="1" noResize="1" noEditPoints="1" noAdjustHandles="1" noChangeArrowheads="1" noChangeShapeType="1" noTextEdit="1"/>
              </p:cNvSpPr>
              <p:nvPr>
                <p:ph idx="1"/>
              </p:nvPr>
            </p:nvSpPr>
            <p:spPr>
              <a:xfrm>
                <a:off x="474454" y="2570672"/>
                <a:ext cx="11231592" cy="3449128"/>
              </a:xfrm>
              <a:blipFill>
                <a:blip r:embed="rId3"/>
                <a:stretch>
                  <a:fillRect l="-597" t="-883" r="-43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B728CE9-D7EF-FEE3-2764-4274B6DB21B0}"/>
              </a:ext>
            </a:extLst>
          </p:cNvPr>
          <p:cNvSpPr txBox="1"/>
          <p:nvPr/>
        </p:nvSpPr>
        <p:spPr>
          <a:xfrm>
            <a:off x="10610490" y="389627"/>
            <a:ext cx="352982" cy="523220"/>
          </a:xfrm>
          <a:prstGeom prst="rect">
            <a:avLst/>
          </a:prstGeom>
          <a:noFill/>
        </p:spPr>
        <p:txBody>
          <a:bodyPr wrap="none" rtlCol="0">
            <a:spAutoFit/>
          </a:bodyPr>
          <a:lstStyle/>
          <a:p>
            <a:r>
              <a:rPr lang="fa-IR" sz="2800" dirty="0">
                <a:solidFill>
                  <a:schemeClr val="bg1">
                    <a:lumMod val="95000"/>
                  </a:schemeClr>
                </a:solidFill>
                <a:cs typeface="B Nazanin" panose="00000400000000000000" pitchFamily="2" charset="-78"/>
              </a:rPr>
              <a:t>8</a:t>
            </a:r>
            <a:endParaRPr lang="en-US" sz="2800" dirty="0">
              <a:solidFill>
                <a:schemeClr val="bg1">
                  <a:lumMod val="95000"/>
                </a:schemeClr>
              </a:solidFill>
              <a:cs typeface="B Nazanin" panose="00000400000000000000" pitchFamily="2" charset="-78"/>
            </a:endParaRPr>
          </a:p>
        </p:txBody>
      </p:sp>
    </p:spTree>
    <p:extLst>
      <p:ext uri="{BB962C8B-B14F-4D97-AF65-F5344CB8AC3E}">
        <p14:creationId xmlns:p14="http://schemas.microsoft.com/office/powerpoint/2010/main" val="41230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{84F018B0-0558-4053-A9E4-1CE4785E69A1}tf02900722</Template>
  <TotalTime>137</TotalTime>
  <Words>1266</Words>
  <Application>Microsoft Office PowerPoint</Application>
  <PresentationFormat>Widescreen</PresentationFormat>
  <Paragraphs>117</Paragraphs>
  <Slides>18</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-apple-system</vt:lpstr>
      <vt:lpstr>Arial</vt:lpstr>
      <vt:lpstr>B Nazanin</vt:lpstr>
      <vt:lpstr>Calibri</vt:lpstr>
      <vt:lpstr>Cambria Math</vt:lpstr>
      <vt:lpstr>Century Gothic</vt:lpstr>
      <vt:lpstr>Courier New</vt:lpstr>
      <vt:lpstr>Wingdings 3</vt:lpstr>
      <vt:lpstr>Ion Boardroom</vt:lpstr>
      <vt:lpstr>Utilization of Merge-Sorting Method to Improve Stitching Efficiency in Multi-Scene Image Stitching </vt:lpstr>
      <vt:lpstr>مقدمه</vt:lpstr>
      <vt:lpstr>پیوند تصویر</vt:lpstr>
      <vt:lpstr>روش‌های تشخیص نقطه مشخصه </vt:lpstr>
      <vt:lpstr>SIFT</vt:lpstr>
      <vt:lpstr>SURF</vt:lpstr>
      <vt:lpstr>A-KAZE</vt:lpstr>
      <vt:lpstr>روش های تطبیق نقطه ویژگی تصویر</vt:lpstr>
      <vt:lpstr>ثبت تصویر</vt:lpstr>
      <vt:lpstr>تطبیق تصویر توسط A-KAZE</vt:lpstr>
      <vt:lpstr>نتایج تطبیق ویژگی</vt:lpstr>
      <vt:lpstr>مرتب سازی ادغامی</vt:lpstr>
      <vt:lpstr>پیوند تصویر چند صحنه ای بر اساس روش مرتب سازی ادغامی</vt:lpstr>
      <vt:lpstr>الگوریتم</vt:lpstr>
      <vt:lpstr>شماتیک</vt:lpstr>
      <vt:lpstr>شماتیک</vt:lpstr>
      <vt:lpstr>شماتیک</vt:lpstr>
      <vt:lpstr>پایان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Utilization of Merge-Sorting Method to Improve Stitching Efficiency in Multi-Scene Image Stitching</dc:title>
  <dc:creator>pouya kahfi</dc:creator>
  <cp:lastModifiedBy>pouya kahfi</cp:lastModifiedBy>
  <cp:revision>3</cp:revision>
  <dcterms:created xsi:type="dcterms:W3CDTF">2023-05-17T06:00:30Z</dcterms:created>
  <dcterms:modified xsi:type="dcterms:W3CDTF">2023-05-17T08:17:32Z</dcterms:modified>
</cp:coreProperties>
</file>